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78" r:id="rId1"/>
  </p:sldMasterIdLst>
  <p:notesMasterIdLst>
    <p:notesMasterId r:id="rId44"/>
  </p:notesMasterIdLst>
  <p:handoutMasterIdLst>
    <p:handoutMasterId r:id="rId45"/>
  </p:handoutMasterIdLst>
  <p:sldIdLst>
    <p:sldId id="780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75" r:id="rId17"/>
    <p:sldId id="776" r:id="rId18"/>
    <p:sldId id="781" r:id="rId19"/>
    <p:sldId id="782" r:id="rId20"/>
    <p:sldId id="783" r:id="rId21"/>
    <p:sldId id="707" r:id="rId22"/>
    <p:sldId id="757" r:id="rId23"/>
    <p:sldId id="712" r:id="rId24"/>
    <p:sldId id="398" r:id="rId25"/>
    <p:sldId id="762" r:id="rId26"/>
    <p:sldId id="763" r:id="rId27"/>
    <p:sldId id="713" r:id="rId28"/>
    <p:sldId id="714" r:id="rId29"/>
    <p:sldId id="715" r:id="rId30"/>
    <p:sldId id="716" r:id="rId31"/>
    <p:sldId id="717" r:id="rId32"/>
    <p:sldId id="718" r:id="rId33"/>
    <p:sldId id="741" r:id="rId34"/>
    <p:sldId id="770" r:id="rId35"/>
    <p:sldId id="735" r:id="rId36"/>
    <p:sldId id="706" r:id="rId37"/>
    <p:sldId id="734" r:id="rId38"/>
    <p:sldId id="654" r:id="rId39"/>
    <p:sldId id="700" r:id="rId40"/>
    <p:sldId id="787" r:id="rId41"/>
    <p:sldId id="788" r:id="rId42"/>
    <p:sldId id="789" r:id="rId4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9745" autoAdjust="0"/>
  </p:normalViewPr>
  <p:slideViewPr>
    <p:cSldViewPr snapToGrid="0" snapToObjects="1">
      <p:cViewPr>
        <p:scale>
          <a:sx n="110" d="100"/>
          <a:sy n="110" d="100"/>
        </p:scale>
        <p:origin x="-750" y="6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2 767,0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2 162,2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1 987,1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2767</c:v>
                </c:pt>
                <c:pt idx="1">
                  <c:v>2162.1999999999998</c:v>
                </c:pt>
                <c:pt idx="2">
                  <c:v>1987.1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1 609,8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1 619,2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1609.8</c:v>
                </c:pt>
                <c:pt idx="1">
                  <c:v>1619.2</c:v>
                </c:pt>
                <c:pt idx="2">
                  <c:v>1759.3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6888576"/>
        <c:axId val="126914944"/>
        <c:axId val="0"/>
      </c:bar3DChart>
      <c:catAx>
        <c:axId val="12688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914944"/>
        <c:crosses val="autoZero"/>
        <c:auto val="1"/>
        <c:lblAlgn val="ctr"/>
        <c:lblOffset val="100"/>
        <c:noMultiLvlLbl val="0"/>
      </c:catAx>
      <c:valAx>
        <c:axId val="126914944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26888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15 200,0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66115557217705"/>
          <c:y val="4.7654971345242138E-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15200</c:v>
                </c:pt>
                <c:pt idx="1">
                  <c:v>15355</c:v>
                </c:pt>
                <c:pt idx="2">
                  <c:v>15490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215104"/>
        <c:axId val="127216640"/>
        <c:axId val="0"/>
      </c:bar3DChart>
      <c:catAx>
        <c:axId val="127215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216640"/>
        <c:crosses val="autoZero"/>
        <c:auto val="1"/>
        <c:lblAlgn val="ctr"/>
        <c:lblOffset val="100"/>
        <c:noMultiLvlLbl val="0"/>
      </c:catAx>
      <c:valAx>
        <c:axId val="127216640"/>
        <c:scaling>
          <c:orientation val="minMax"/>
          <c:max val="16000"/>
          <c:min val="1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27215104"/>
        <c:crosses val="autoZero"/>
        <c:crossBetween val="between"/>
        <c:majorUnit val="25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2024 - 594 047,7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6048388676416763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469423.8</c:v>
                </c:pt>
                <c:pt idx="1">
                  <c:v>22121.200000000001</c:v>
                </c:pt>
                <c:pt idx="2">
                  <c:v>3520.3</c:v>
                </c:pt>
                <c:pt idx="3">
                  <c:v>60834.400000000001</c:v>
                </c:pt>
                <c:pt idx="4">
                  <c:v>38148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2025 - 701 423,4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614233.1</c:v>
                </c:pt>
                <c:pt idx="1">
                  <c:v>20336.8</c:v>
                </c:pt>
                <c:pt idx="2">
                  <c:v>3520.3</c:v>
                </c:pt>
                <c:pt idx="3">
                  <c:v>63276.3</c:v>
                </c:pt>
                <c:pt idx="4">
                  <c:v>56.9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2026 - 741 320,9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419355470566705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652473.5</c:v>
                </c:pt>
                <c:pt idx="1">
                  <c:v>19463.5</c:v>
                </c:pt>
                <c:pt idx="2">
                  <c:v>3520.3</c:v>
                </c:pt>
                <c:pt idx="3">
                  <c:v>65804.2</c:v>
                </c:pt>
                <c:pt idx="4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287680"/>
        <c:axId val="127289216"/>
        <c:axId val="0"/>
      </c:bar3DChart>
      <c:catAx>
        <c:axId val="127287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289216"/>
        <c:crosses val="autoZero"/>
        <c:auto val="1"/>
        <c:lblAlgn val="ctr"/>
        <c:lblOffset val="100"/>
        <c:noMultiLvlLbl val="0"/>
      </c:catAx>
      <c:valAx>
        <c:axId val="12728921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27287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7451904"/>
        <c:axId val="127453440"/>
        <c:axId val="0"/>
      </c:bar3DChart>
      <c:catAx>
        <c:axId val="12745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453440"/>
        <c:crosses val="autoZero"/>
        <c:auto val="1"/>
        <c:lblAlgn val="ctr"/>
        <c:lblOffset val="100"/>
        <c:noMultiLvlLbl val="0"/>
      </c:catAx>
      <c:valAx>
        <c:axId val="12745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451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1616.2</c:v>
                </c:pt>
                <c:pt idx="1">
                  <c:v>1688.9</c:v>
                </c:pt>
                <c:pt idx="2">
                  <c:v>1756.4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7474688"/>
        <c:axId val="127476480"/>
        <c:axId val="0"/>
      </c:bar3DChart>
      <c:catAx>
        <c:axId val="12747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476480"/>
        <c:crosses val="autoZero"/>
        <c:auto val="1"/>
        <c:lblAlgn val="ctr"/>
        <c:lblOffset val="100"/>
        <c:noMultiLvlLbl val="0"/>
      </c:catAx>
      <c:valAx>
        <c:axId val="127476480"/>
        <c:scaling>
          <c:orientation val="minMax"/>
          <c:max val="1750"/>
          <c:min val="25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474688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3566030920521E-3"/>
                  <c:y val="0.178876969440431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211,7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61547040471189E-2"/>
                  <c:y val="-1.545489538020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74998.100000000006</c:v>
                </c:pt>
                <c:pt idx="1">
                  <c:v>1211.7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559552"/>
        <c:axId val="127561088"/>
        <c:axId val="0"/>
      </c:bar3DChart>
      <c:catAx>
        <c:axId val="12755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561088"/>
        <c:crosses val="autoZero"/>
        <c:auto val="1"/>
        <c:lblAlgn val="ctr"/>
        <c:lblOffset val="100"/>
        <c:noMultiLvlLbl val="0"/>
      </c:catAx>
      <c:valAx>
        <c:axId val="127561088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27559552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23554.5</c:v>
                </c:pt>
                <c:pt idx="1">
                  <c:v>25890.9</c:v>
                </c:pt>
                <c:pt idx="2">
                  <c:v>24498.400000000001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593856"/>
        <c:axId val="137573504"/>
        <c:axId val="0"/>
      </c:bar3DChart>
      <c:catAx>
        <c:axId val="12759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573504"/>
        <c:crosses val="autoZero"/>
        <c:auto val="1"/>
        <c:lblAlgn val="ctr"/>
        <c:lblOffset val="100"/>
        <c:noMultiLvlLbl val="0"/>
      </c:catAx>
      <c:valAx>
        <c:axId val="137573504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27593856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1977137675401485"/>
                  <c:y val="-0.4121005573858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42025608590786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09535033050858"/>
                  <c:y val="-0.42405188150085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3986.3</c:v>
                </c:pt>
                <c:pt idx="1">
                  <c:v>3902.9</c:v>
                </c:pt>
                <c:pt idx="2">
                  <c:v>3874.8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417664"/>
        <c:axId val="136419200"/>
        <c:axId val="0"/>
      </c:bar3DChart>
      <c:catAx>
        <c:axId val="13641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419200"/>
        <c:crosses val="autoZero"/>
        <c:auto val="1"/>
        <c:lblAlgn val="ctr"/>
        <c:lblOffset val="100"/>
        <c:noMultiLvlLbl val="0"/>
      </c:catAx>
      <c:valAx>
        <c:axId val="13641920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3641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99752703874495E-2"/>
          <c:y val="3.5472484051479659E-2"/>
          <c:w val="0.91757845381461156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3389810673172E-2"/>
                  <c:y val="-6.497834304960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101006.9</c:v>
                </c:pt>
                <c:pt idx="1">
                  <c:v>889060.2</c:v>
                </c:pt>
                <c:pt idx="2">
                  <c:v>1732135.4</c:v>
                </c:pt>
                <c:pt idx="3">
                  <c:v>44792.5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3278.1</c:v>
                </c:pt>
                <c:pt idx="1">
                  <c:v>253030.39999999999</c:v>
                </c:pt>
                <c:pt idx="2">
                  <c:v>1905869.8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8632363875637E-2"/>
                  <c:y val="-9.05052947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1289.4000000000001</c:v>
                </c:pt>
                <c:pt idx="1">
                  <c:v>52195.5</c:v>
                </c:pt>
                <c:pt idx="2">
                  <c:v>1933663.5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472448"/>
        <c:axId val="136473984"/>
        <c:axId val="0"/>
      </c:bar3DChart>
      <c:catAx>
        <c:axId val="13647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473984"/>
        <c:crosses val="autoZero"/>
        <c:auto val="1"/>
        <c:lblAlgn val="ctr"/>
        <c:lblOffset val="100"/>
        <c:noMultiLvlLbl val="0"/>
      </c:catAx>
      <c:valAx>
        <c:axId val="136473984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472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2.8956152467304628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44 %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6,97 %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8,03 %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5.44</c:v>
                </c:pt>
                <c:pt idx="1">
                  <c:v>6.97</c:v>
                </c:pt>
                <c:pt idx="2">
                  <c:v>8.0299999999999994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56 </a:t>
                    </a:r>
                    <a:r>
                      <a:rPr lang="en-US" b="1" dirty="0"/>
                      <a:t>%</a:t>
                    </a:r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93,03 %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91,97 %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94.56</c:v>
                </c:pt>
                <c:pt idx="1">
                  <c:v>93.03</c:v>
                </c:pt>
                <c:pt idx="2">
                  <c:v>91.97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10752"/>
        <c:axId val="158050944"/>
        <c:axId val="152897728"/>
      </c:bar3DChart>
      <c:catAx>
        <c:axId val="1580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050944"/>
        <c:crosses val="autoZero"/>
        <c:auto val="1"/>
        <c:lblAlgn val="ctr"/>
        <c:lblOffset val="100"/>
        <c:noMultiLvlLbl val="0"/>
      </c:catAx>
      <c:valAx>
        <c:axId val="158050944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58010752"/>
        <c:crosses val="autoZero"/>
        <c:crossBetween val="between"/>
      </c:valAx>
      <c:serAx>
        <c:axId val="152897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58050944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0.1340025826466931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1822,0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1622,5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1760,6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1822</c:v>
                </c:pt>
                <c:pt idx="1">
                  <c:v>1622.5</c:v>
                </c:pt>
                <c:pt idx="2">
                  <c:v>1760.6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2665,9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2158,9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1985,8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2665.9</c:v>
                </c:pt>
                <c:pt idx="1">
                  <c:v>2158.9</c:v>
                </c:pt>
                <c:pt idx="2">
                  <c:v>1985.8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767232"/>
        <c:axId val="203176960"/>
        <c:axId val="0"/>
      </c:bar3DChart>
      <c:catAx>
        <c:axId val="1887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203176960"/>
        <c:crosses val="autoZero"/>
        <c:auto val="1"/>
        <c:lblAlgn val="ctr"/>
        <c:lblOffset val="100"/>
        <c:noMultiLvlLbl val="0"/>
      </c:catAx>
      <c:valAx>
        <c:axId val="20317696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88767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1.6971469032414359E-2"/>
          <c:w val="0.850115280728578"/>
          <c:h val="0.22346403909890472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283 117,1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283117.09999999998</c:v>
                </c:pt>
                <c:pt idx="1">
                  <c:v>302058.2</c:v>
                </c:pt>
                <c:pt idx="2">
                  <c:v>320926.8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288 417,0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288417</c:v>
                </c:pt>
                <c:pt idx="1">
                  <c:v>264811.5</c:v>
                </c:pt>
                <c:pt idx="2">
                  <c:v>339715.8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582144"/>
        <c:axId val="126588032"/>
        <c:axId val="0"/>
      </c:bar3DChart>
      <c:catAx>
        <c:axId val="12658214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26588032"/>
        <c:crosses val="autoZero"/>
        <c:auto val="1"/>
        <c:lblAlgn val="ctr"/>
        <c:lblOffset val="100"/>
        <c:noMultiLvlLbl val="0"/>
      </c:catAx>
      <c:valAx>
        <c:axId val="1265880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265821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82987881479919"/>
          <c:y val="0"/>
          <c:w val="0.84184725774684599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67.400000000000006</c:v>
                </c:pt>
                <c:pt idx="1">
                  <c:v>71.8</c:v>
                </c:pt>
                <c:pt idx="2">
                  <c:v>74.5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27.2</c:v>
                </c:pt>
                <c:pt idx="1">
                  <c:v>20.3</c:v>
                </c:pt>
                <c:pt idx="2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5.4</c:v>
                </c:pt>
                <c:pt idx="1">
                  <c:v>7.9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514624"/>
        <c:axId val="205516160"/>
      </c:barChart>
      <c:catAx>
        <c:axId val="20551462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05516160"/>
        <c:crosses val="autoZero"/>
        <c:auto val="1"/>
        <c:lblAlgn val="ctr"/>
        <c:lblOffset val="100"/>
        <c:noMultiLvlLbl val="0"/>
      </c:catAx>
      <c:valAx>
        <c:axId val="205516160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20551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16297.4</c:v>
                </c:pt>
                <c:pt idx="1">
                  <c:v>16147.9</c:v>
                </c:pt>
                <c:pt idx="2">
                  <c:v>16053.6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666240"/>
        <c:axId val="126667776"/>
        <c:axId val="0"/>
      </c:bar3DChart>
      <c:catAx>
        <c:axId val="12666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667776"/>
        <c:crosses val="autoZero"/>
        <c:auto val="1"/>
        <c:lblAlgn val="ctr"/>
        <c:lblOffset val="100"/>
        <c:noMultiLvlLbl val="0"/>
      </c:catAx>
      <c:valAx>
        <c:axId val="126667776"/>
        <c:scaling>
          <c:orientation val="minMax"/>
          <c:min val="133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66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146 800,0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08907601460833E-2"/>
                  <c:y val="-0.43808055269739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434,6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066286711799206E-2"/>
                  <c:y val="-0.4506917066409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292,0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146800</c:v>
                </c:pt>
                <c:pt idx="1">
                  <c:v>126434.6</c:v>
                </c:pt>
                <c:pt idx="2">
                  <c:v>129292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747776"/>
        <c:axId val="126749312"/>
        <c:axId val="0"/>
      </c:bar3DChart>
      <c:dateAx>
        <c:axId val="12674777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749312"/>
        <c:crosses val="autoZero"/>
        <c:auto val="0"/>
        <c:lblOffset val="100"/>
        <c:baseTimeUnit val="days"/>
      </c:dateAx>
      <c:valAx>
        <c:axId val="126749312"/>
        <c:scaling>
          <c:orientation val="minMax"/>
          <c:max val="13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747776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2307.4</c:v>
                </c:pt>
                <c:pt idx="1">
                  <c:v>2335</c:v>
                </c:pt>
                <c:pt idx="2">
                  <c:v>2363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801024"/>
        <c:axId val="126802560"/>
        <c:axId val="0"/>
      </c:bar3DChart>
      <c:catAx>
        <c:axId val="12680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802560"/>
        <c:crosses val="autoZero"/>
        <c:auto val="1"/>
        <c:lblAlgn val="ctr"/>
        <c:lblOffset val="100"/>
        <c:noMultiLvlLbl val="0"/>
      </c:catAx>
      <c:valAx>
        <c:axId val="126802560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26801024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56000</c:v>
                </c:pt>
                <c:pt idx="1">
                  <c:v>56550</c:v>
                </c:pt>
                <c:pt idx="2">
                  <c:v>56900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944000"/>
        <c:axId val="126945536"/>
        <c:axId val="0"/>
      </c:bar3DChart>
      <c:catAx>
        <c:axId val="12694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945536"/>
        <c:crosses val="autoZero"/>
        <c:auto val="1"/>
        <c:lblAlgn val="ctr"/>
        <c:lblOffset val="100"/>
        <c:noMultiLvlLbl val="0"/>
      </c:catAx>
      <c:valAx>
        <c:axId val="126945536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6944000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6.4834201635640604E-2"/>
                  <c:y val="-0.37233163646160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459503325937084E-2"/>
                  <c:y val="-0.414031089982844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018195478102345E-2"/>
                  <c:y val="-0.45027903905050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53000</c:v>
                </c:pt>
                <c:pt idx="1">
                  <c:v>58700</c:v>
                </c:pt>
                <c:pt idx="2">
                  <c:v>66300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014784"/>
        <c:axId val="127016320"/>
        <c:axId val="0"/>
      </c:bar3DChart>
      <c:catAx>
        <c:axId val="12701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016320"/>
        <c:crosses val="autoZero"/>
        <c:auto val="1"/>
        <c:lblAlgn val="ctr"/>
        <c:lblOffset val="100"/>
        <c:noMultiLvlLbl val="0"/>
      </c:catAx>
      <c:valAx>
        <c:axId val="127016320"/>
        <c:scaling>
          <c:orientation val="minMax"/>
          <c:max val="6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7014784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682,8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744,9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39682.800000000003</c:v>
                </c:pt>
                <c:pt idx="1">
                  <c:v>40744.9</c:v>
                </c:pt>
                <c:pt idx="2">
                  <c:v>42807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100416"/>
        <c:axId val="127101952"/>
        <c:axId val="0"/>
      </c:bar3DChart>
      <c:catAx>
        <c:axId val="12710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101952"/>
        <c:crosses val="autoZero"/>
        <c:auto val="1"/>
        <c:lblAlgn val="ctr"/>
        <c:lblOffset val="100"/>
        <c:noMultiLvlLbl val="0"/>
      </c:catAx>
      <c:valAx>
        <c:axId val="1271019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7100416"/>
        <c:crosses val="autoZero"/>
        <c:crossBetween val="between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352832"/>
        <c:axId val="127354368"/>
        <c:axId val="0"/>
      </c:bar3DChart>
      <c:catAx>
        <c:axId val="12735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354368"/>
        <c:crosses val="autoZero"/>
        <c:auto val="1"/>
        <c:lblAlgn val="ctr"/>
        <c:lblOffset val="100"/>
        <c:noMultiLvlLbl val="0"/>
      </c:catAx>
      <c:valAx>
        <c:axId val="127354368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7352832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</a:t>
          </a:r>
          <a:endParaRPr lang="ru-RU" sz="32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</a:t>
          </a:r>
          <a:endParaRPr lang="ru-RU" sz="32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РАСХОДЫ</a:t>
          </a:r>
          <a:endParaRPr lang="ru-RU" sz="19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ДОХОДЫ</a:t>
          </a:r>
          <a:endParaRPr lang="ru-RU" sz="19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0.57024</cdr:x>
      <cdr:y>0.29583</cdr:y>
    </cdr:from>
    <cdr:to>
      <cdr:x>0.6051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7351" y="1720542"/>
          <a:ext cx="338513" cy="321296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0.84379</cdr:x>
      <cdr:y>0.30347</cdr:y>
    </cdr:from>
    <cdr:to>
      <cdr:x>0.87335</cdr:x>
      <cdr:y>0.85558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93742" y="1765004"/>
          <a:ext cx="287068" cy="321103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4 376,8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3 781,4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3 746,4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0.25228</cdr:y>
    </cdr:from>
    <cdr:to>
      <cdr:x>0.3226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2" y="1467292"/>
          <a:ext cx="297731" cy="3354936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0.27442</cdr:x>
      <cdr:y>0.34021</cdr:y>
    </cdr:from>
    <cdr:to>
      <cdr:x>0.45947</cdr:x>
      <cdr:y>0.39783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>
          <a:off x="2664796" y="1978653"/>
          <a:ext cx="1796954" cy="335119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78,1%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91,9%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год – 2 766 995,0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2 162 178,3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2026 год – 1 987 148,4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4487,9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3781,4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3746,4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15,85 %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13,53 %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16,20 %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0.29539</cdr:x>
      <cdr:y>0.2219</cdr:y>
    </cdr:from>
    <cdr:to>
      <cdr:x>0.33604</cdr:x>
      <cdr:y>0.86284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834271" y="1246350"/>
          <a:ext cx="390039" cy="359991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0.21752</cdr:y>
    </cdr:from>
    <cdr:to>
      <cdr:x>0.62573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907" y="1221720"/>
          <a:ext cx="468047" cy="382570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571 534,1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566 869,7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660 642,6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3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17.07.2024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  <p:sldLayoutId id="2147485590" r:id="rId12"/>
    <p:sldLayoutId id="2147485591" r:id="rId13"/>
    <p:sldLayoutId id="2147485592" r:id="rId14"/>
    <p:sldLayoutId id="2147485593" r:id="rId15"/>
    <p:sldLayoutId id="2147485594" r:id="rId16"/>
    <p:sldLayoutId id="2147485595" r:id="rId17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7504"/>
            <a:ext cx="99060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cs typeface="Times New Roman" pitchFamily="18" charset="0"/>
              </a:rPr>
              <a:t> БЮДЖЕТ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2024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1"/>
            <a:ext cx="9906001" cy="5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22" name="Рисунок 21" descr="S:\Латышева Е.А\Формирование бюджета 2024-2026\БЮДЖЕТ ДЛЯ ГРАЖДАН\g0gl6e0nrzymb9v2o98pfvanibxveyw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0" y="3933825"/>
            <a:ext cx="2235885" cy="140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134302" y="2015053"/>
            <a:ext cx="9906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42399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ежегодной оценки эффективности налоговых расходов согласно правовым актам администрации города Евпатории, разработанным в соответствии с общими требованиями, установленными федеральным законодательством, с целью формирования предложений по сокращению или отмене неэффективных налоговых льгот и преференций, пересмотру условий их предоставления;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789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действующих муниципальных правовых актов о налогах, с учетом изменений федерального законодательства;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муниципального образования городской округ Евпатория Республики Крым, расширение налоговой базы путем ее легализации, в том числе за счет легализации наемных работников с целью недопущения выплаты «теневой» заработной платы и снижения количества налоговых агентов, выплачивающих заработную плату ниже минимального размера оплаты труды, укрепление налоговой дисциплины налогоплательщиков;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мероприятий, направленных на снижение/ликвидацию дебиторской задолженности по платежам в бюджет городского округа (в том числе просроченной), посредством систематического и качественного ведения претензионно-исковой работы с плательщиками, допустившими ее наличие и/или рост;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4370"/>
              </p:ext>
            </p:extLst>
          </p:nvPr>
        </p:nvGraphicFramePr>
        <p:xfrm>
          <a:off x="340242" y="744279"/>
          <a:ext cx="9292856" cy="612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усиления проводимой претензионно-исковой работы, в том числе своевременной подготовки и направлению претензий, документов (материалов) в судебные органы, по взысканию в бюджет городского округа дебиторской задолженности по неналоговым доходам бюджета, в том числе по арендным платежам за пользование муниципальным имуществом (земельными участками);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продолжения в 2024 году проведения мероприятий по реформированию муниципальных унитарных предприятий в соответствии с положениями Федерального закона от 27.12.2019 № 485-ФЗ «О внесении изменений в Федеральный закон «О государственных и муниципальных унитарных предприятиях» и Федеральный закон «О защите конкуренции» (сохранение, ликвидация, реорганизация).</a:t>
                      </a:r>
                      <a:endParaRPr lang="ru-RU" sz="165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7248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приоритизация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7.05.2018 № 204 и от 21.07.2020 № 474;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3048"/>
              </p:ext>
            </p:extLst>
          </p:nvPr>
        </p:nvGraphicFramePr>
        <p:xfrm>
          <a:off x="323850" y="476250"/>
          <a:ext cx="9372600" cy="613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инструментов программно-целевого планирования, реализация мероприятий, направленных на повышение качества планирования и эффективности реализации муниципальных программ исходя из ожидаемых результатов;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государственных программах с целью привлечения дополнительных межбюджетных трансфертов.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90394"/>
              </p:ext>
            </p:extLst>
          </p:nvPr>
        </p:nvGraphicFramePr>
        <p:xfrm>
          <a:off x="63796" y="990602"/>
          <a:ext cx="9778335" cy="5942636"/>
        </p:xfrm>
        <a:graphic>
          <a:graphicData uri="http://schemas.openxmlformats.org/drawingml/2006/table">
            <a:tbl>
              <a:tblPr/>
              <a:tblGrid>
                <a:gridCol w="4015490"/>
                <a:gridCol w="914400"/>
                <a:gridCol w="850604"/>
                <a:gridCol w="829340"/>
                <a:gridCol w="818707"/>
                <a:gridCol w="786809"/>
                <a:gridCol w="765544"/>
                <a:gridCol w="797441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населения, единиц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9 138,83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9 230,22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9 324,35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9 322,52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9 513,63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9 415,78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9 706,76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4 669,1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4 902,5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5 136,0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5 147,7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5 662,4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42 139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44 546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45 089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48 065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9 946,3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10 123,9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10 622,7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19 080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19 290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19 470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19 677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271364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(тыс. руб.)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4 376 837,7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3 781 433,1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3 746 447,1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1 609 842,8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1 619 254,8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1 759 298,7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2 766 994,9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2 162 178,3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1 987 148,4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/>
                        <a:t>4 487 949,0</a:t>
                      </a:r>
                      <a:endParaRPr lang="ru-RU" sz="1800" b="1" dirty="0" smtClean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3 781 433,1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3 746 447,1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- 111 111,3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25" y="43570"/>
            <a:ext cx="9664995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3" y="2351894"/>
            <a:ext cx="7198241" cy="45061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2024-2026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990379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6698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94713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2024-2026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75833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16232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2024-2026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41152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95300" y="454025"/>
            <a:ext cx="8915400" cy="597693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Федерации: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дотации – межбюджетные трансферты, предоставляемые на безвозмездной и безвозвратной основе;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субвенции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субсидии – межбюджетные трансферты, предоставляемые бюджетам муниципальных образований в целях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31324"/>
              </p:ext>
            </p:extLst>
          </p:nvPr>
        </p:nvGraphicFramePr>
        <p:xfrm>
          <a:off x="194472" y="1392865"/>
          <a:ext cx="8449798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90167" y="1315115"/>
            <a:ext cx="3417056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endParaRPr lang="ru-RU" sz="1050" dirty="0"/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2024 - 2026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21.12.2020 № 129-ЗРК/2020 «О патентной системе налогообложения на территории Республики Крым», с изменениями и дополнениями;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ставки налога 6,0 %,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346.50 Налогового кодекса Российской Федерации.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2024-2026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52019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изменениями, внесенными решением  ЕГС РК  от 30.11.2022 № 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является местным налогом, норматив зачисления в бюджет городского округа -100%.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0"/>
            <a:ext cx="9517057" cy="829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58234"/>
              </p:ext>
            </p:extLst>
          </p:nvPr>
        </p:nvGraphicFramePr>
        <p:xfrm>
          <a:off x="194472" y="786810"/>
          <a:ext cx="9517057" cy="44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804" y="5135526"/>
            <a:ext cx="9316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Расчет земельного налога осуществляется исходя из кадастровой стоимости. </a:t>
            </a:r>
          </a:p>
          <a:p>
            <a:pPr algn="ctr"/>
            <a:r>
              <a:rPr lang="ru-RU" sz="1400" b="1" dirty="0" smtClean="0"/>
              <a:t>Размер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0160286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8595" y="1067954"/>
            <a:ext cx="9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15 355,0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074" y="1041375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15 490,0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зачисляемые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2024-2026 годы 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руб.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40863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2024-2026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7488097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2024-2026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09176605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52528254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3820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2024 год и на плановый период 2025-2026 годов (тыс.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41296"/>
              </p:ext>
            </p:extLst>
          </p:nvPr>
        </p:nvGraphicFramePr>
        <p:xfrm>
          <a:off x="272480" y="1247495"/>
          <a:ext cx="930544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2024 год и плановый период 2025-2026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2024-2026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1960100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2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2024-2026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5028098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0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2024-2026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0147084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3 026,0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2 716,3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2 792,0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241,5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296,7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336,4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1 220,4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618,0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309004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81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4925796</TotalTime>
  <Words>3297</Words>
  <Application>Microsoft Office PowerPoint</Application>
  <PresentationFormat>Лист A4 (210x297 мм)</PresentationFormat>
  <Paragraphs>485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Исполнительная</vt:lpstr>
      <vt:lpstr>Презентация PowerPoint</vt:lpstr>
      <vt:lpstr>Основные понятия и определения</vt:lpstr>
      <vt:lpstr>Презентация PowerPoint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2024 год и на плановый период 2025 и 2026 годов  </vt:lpstr>
      <vt:lpstr>Презентация PowerPoint</vt:lpstr>
      <vt:lpstr>  Основные направления бюджетной политики города Евпатории  на 2024 год и на плановый период 2025 и 2026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vt:lpstr>
      <vt:lpstr>Презентация PowerPoint</vt:lpstr>
      <vt:lpstr>Основные параметры бюджета городского округа Евпатория на 2024 год и на плановый период 2025 и 2026 годов (тыс. руб.)</vt:lpstr>
      <vt:lpstr>Презентация PowerPoint</vt:lpstr>
      <vt:lpstr>Доходы бюджета муниципального образования городской округ Евпатория Республики Крым на 2024-2026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2024-2026 годы (тыс. руб.)</vt:lpstr>
      <vt:lpstr>Динамика поступления доходов от уплаты  акцизов на  нефтепродукты в бюджет городского округа Евпатория 2024-2026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2024-2026 годы (тыс. руб.)</vt:lpstr>
      <vt:lpstr>Единый сельскохозяйственный налог, зачисляемый  в бюджет городского округа Евпатория, на 2024-2026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2024-2026 годы (тыс. руб.)</vt:lpstr>
      <vt:lpstr>Налог на имущество физических лиц, зачисляемый в бюджет городского округа Евпатория, на  2024-2026 годы (тыс. руб.)</vt:lpstr>
      <vt:lpstr>Земельный налог, зачисляемый в бюджет городского округа Евпатория,  на 2024-2026 годы (тыс. руб.)</vt:lpstr>
      <vt:lpstr>Государственная пошлина, зачисляемая в бюджет городского округа Евпатория, на  2024-2026 годы (тыс. руб.)</vt:lpstr>
      <vt:lpstr>Доходы от использования муниципального имущества, зачисляемые в бюджет городского округа Евпатория  Республики Крым,  на 2024-2026 годы (тыс. руб.)</vt:lpstr>
      <vt:lpstr>Доходы от платы за негативное воздействие на окружающую среду, зачисляемые в бюджет городского округа Евпатория,  на 2024-2026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2024-2026 годы (тыс. руб.)</vt:lpstr>
      <vt:lpstr>Безвозмездные поступления на 2024 год и на плановый период 2025-2026 годов (тыс. руб)</vt:lpstr>
      <vt:lpstr>Презентация PowerPoint</vt:lpstr>
      <vt:lpstr>Применение программно-целевого метода  на 2024-2026 годы (17 муниципальных программ)</vt:lpstr>
      <vt:lpstr>Расходы бюджета муниципального образования городской округ Евпатория Республики Крым  на 2024-2026 годы, млн. руб.</vt:lpstr>
      <vt:lpstr>         Структура расходов бюджета муниципального образования городской округ Евпатории Республики Крым на 2024-2026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Виктория</cp:lastModifiedBy>
  <cp:revision>2345</cp:revision>
  <cp:lastPrinted>2023-11-22T07:47:12Z</cp:lastPrinted>
  <dcterms:created xsi:type="dcterms:W3CDTF">2001-12-12T04:33:03Z</dcterms:created>
  <dcterms:modified xsi:type="dcterms:W3CDTF">2024-07-17T13:56:40Z</dcterms:modified>
</cp:coreProperties>
</file>