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78" r:id="rId1"/>
  </p:sldMasterIdLst>
  <p:notesMasterIdLst>
    <p:notesMasterId r:id="rId44"/>
  </p:notesMasterIdLst>
  <p:handoutMasterIdLst>
    <p:handoutMasterId r:id="rId45"/>
  </p:handoutMasterIdLst>
  <p:sldIdLst>
    <p:sldId id="780" r:id="rId2"/>
    <p:sldId id="743" r:id="rId3"/>
    <p:sldId id="744" r:id="rId4"/>
    <p:sldId id="745" r:id="rId5"/>
    <p:sldId id="746" r:id="rId6"/>
    <p:sldId id="747" r:id="rId7"/>
    <p:sldId id="748" r:id="rId8"/>
    <p:sldId id="749" r:id="rId9"/>
    <p:sldId id="750" r:id="rId10"/>
    <p:sldId id="751" r:id="rId11"/>
    <p:sldId id="752" r:id="rId12"/>
    <p:sldId id="753" r:id="rId13"/>
    <p:sldId id="754" r:id="rId14"/>
    <p:sldId id="755" r:id="rId15"/>
    <p:sldId id="756" r:id="rId16"/>
    <p:sldId id="775" r:id="rId17"/>
    <p:sldId id="776" r:id="rId18"/>
    <p:sldId id="781" r:id="rId19"/>
    <p:sldId id="782" r:id="rId20"/>
    <p:sldId id="783" r:id="rId21"/>
    <p:sldId id="707" r:id="rId22"/>
    <p:sldId id="757" r:id="rId23"/>
    <p:sldId id="712" r:id="rId24"/>
    <p:sldId id="398" r:id="rId25"/>
    <p:sldId id="762" r:id="rId26"/>
    <p:sldId id="763" r:id="rId27"/>
    <p:sldId id="713" r:id="rId28"/>
    <p:sldId id="714" r:id="rId29"/>
    <p:sldId id="715" r:id="rId30"/>
    <p:sldId id="716" r:id="rId31"/>
    <p:sldId id="717" r:id="rId32"/>
    <p:sldId id="718" r:id="rId33"/>
    <p:sldId id="741" r:id="rId34"/>
    <p:sldId id="770" r:id="rId35"/>
    <p:sldId id="735" r:id="rId36"/>
    <p:sldId id="706" r:id="rId37"/>
    <p:sldId id="734" r:id="rId38"/>
    <p:sldId id="654" r:id="rId39"/>
    <p:sldId id="700" r:id="rId40"/>
    <p:sldId id="784" r:id="rId41"/>
    <p:sldId id="785" r:id="rId42"/>
    <p:sldId id="786" r:id="rId43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9933"/>
    <a:srgbClr val="FFFF99"/>
    <a:srgbClr val="FF99FF"/>
    <a:srgbClr val="00FF99"/>
    <a:srgbClr val="FF66FF"/>
    <a:srgbClr val="FF6699"/>
    <a:srgbClr val="FFCC66"/>
    <a:srgbClr val="A97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2" autoAdjust="0"/>
    <p:restoredTop sz="99745" autoAdjust="0"/>
  </p:normalViewPr>
  <p:slideViewPr>
    <p:cSldViewPr snapToGrid="0" snapToObjects="1">
      <p:cViewPr>
        <p:scale>
          <a:sx n="110" d="100"/>
          <a:sy n="110" d="100"/>
        </p:scale>
        <p:origin x="-75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notesViewPr>
    <p:cSldViewPr snapToGrid="0" snapToObjects="1">
      <p:cViewPr varScale="1">
        <p:scale>
          <a:sx n="29" d="100"/>
          <a:sy n="29" d="100"/>
        </p:scale>
        <p:origin x="-1262" y="-82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22.pn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 счет безвозмездных поступлений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1.43862769952514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2 428,3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313734528187271E-3"/>
                  <c:y val="-3.085115746030879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2 120,0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6274690563755E-2"/>
                  <c:y val="-4.03438212942499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1 896,7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2428.4</c:v>
                </c:pt>
                <c:pt idx="1">
                  <c:v>2120</c:v>
                </c:pt>
                <c:pt idx="2">
                  <c:v>1896.7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1 607,5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7316595848529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1 617,5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07405371145708E-17"/>
                  <c:y val="-4.74633191697058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1 757,7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1607.5</c:v>
                </c:pt>
                <c:pt idx="1">
                  <c:v>1617.5</c:v>
                </c:pt>
                <c:pt idx="2">
                  <c:v>1757.7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9496576"/>
        <c:axId val="129498112"/>
        <c:axId val="0"/>
      </c:bar3DChart>
      <c:catAx>
        <c:axId val="12949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8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498112"/>
        <c:crosses val="autoZero"/>
        <c:auto val="1"/>
        <c:lblAlgn val="ctr"/>
        <c:lblOffset val="100"/>
        <c:noMultiLvlLbl val="0"/>
      </c:catAx>
      <c:valAx>
        <c:axId val="129498112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29496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263998068926"/>
          <c:y val="6.1590196843838956E-4"/>
          <c:w val="0.86580940108703408"/>
          <c:h val="0.15573219550925993"/>
        </c:manualLayout>
      </c:layout>
      <c:overlay val="0"/>
      <c:txPr>
        <a:bodyPr/>
        <a:lstStyle/>
        <a:p>
          <a:pPr>
            <a:defRPr sz="16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15 200,0</a:t>
            </a:r>
            <a:endParaRPr lang="ru-RU" sz="180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5066115557217705"/>
          <c:y val="4.7654971345242138E-2"/>
        </c:manualLayout>
      </c:layout>
      <c:overlay val="0"/>
    </c:title>
    <c:autoTitleDeleted val="0"/>
    <c:view3D>
      <c:rotX val="0"/>
      <c:rotY val="0"/>
      <c:depthPercent val="60"/>
      <c:rAngAx val="0"/>
      <c:perspective val="60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605525435872414"/>
          <c:y val="4.3578385422822191E-2"/>
          <c:w val="0.8533752458364432"/>
          <c:h val="0.871531547041766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 w="12700"/>
            <a:effectLst>
              <a:outerShdw blurRad="50800" dist="50800" dir="5400000" sx="108000" sy="108000" algn="ctr" rotWithShape="0">
                <a:schemeClr val="accent5">
                  <a:lumMod val="40000"/>
                  <a:lumOff val="60000"/>
                </a:scheme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15200</c:v>
                </c:pt>
                <c:pt idx="1">
                  <c:v>15355</c:v>
                </c:pt>
                <c:pt idx="2">
                  <c:v>15490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932672"/>
        <c:axId val="127946752"/>
        <c:axId val="0"/>
      </c:bar3DChart>
      <c:catAx>
        <c:axId val="12793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946752"/>
        <c:crosses val="autoZero"/>
        <c:auto val="1"/>
        <c:lblAlgn val="ctr"/>
        <c:lblOffset val="100"/>
        <c:noMultiLvlLbl val="0"/>
      </c:catAx>
      <c:valAx>
        <c:axId val="127946752"/>
        <c:scaling>
          <c:orientation val="minMax"/>
          <c:max val="16000"/>
          <c:min val="1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27932672"/>
        <c:crosses val="autoZero"/>
        <c:crossBetween val="between"/>
        <c:majorUnit val="2500"/>
        <c:minorUnit val="2500"/>
      </c:valAx>
    </c:plotArea>
    <c:plotVisOnly val="1"/>
    <c:dispBlanksAs val="gap"/>
    <c:showDLblsOverMax val="0"/>
  </c:chart>
  <c:spPr>
    <a:ln w="139700" cap="rnd">
      <a:prstDash val="solid"/>
      <a:round/>
    </a:ln>
    <a:effectLst>
      <a:glow rad="139700">
        <a:schemeClr val="accent3">
          <a:satMod val="175000"/>
          <a:alpha val="40000"/>
        </a:schemeClr>
      </a:glo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backWall>
    <c:plotArea>
      <c:layout>
        <c:manualLayout>
          <c:layoutTarget val="inner"/>
          <c:xMode val="edge"/>
          <c:yMode val="edge"/>
          <c:x val="0.4446742584157316"/>
          <c:y val="1.4697441025071289E-2"/>
          <c:w val="0.55507343628485728"/>
          <c:h val="0.946109382908071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2024 - 700 997,3  тыс.руб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6048388676416763E-3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09543384068437E-2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7634707254749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75269414509498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576373.4</c:v>
                </c:pt>
                <c:pt idx="1">
                  <c:v>22121.200000000001</c:v>
                </c:pt>
                <c:pt idx="2">
                  <c:v>3520.3</c:v>
                </c:pt>
                <c:pt idx="3">
                  <c:v>60834.400000000001</c:v>
                </c:pt>
                <c:pt idx="4">
                  <c:v>38148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2025 - 701 423,4 тыс.руб</c:v>
                </c:pt>
              </c:strCache>
            </c:strRef>
          </c:tx>
          <c:spPr>
            <a:solidFill>
              <a:srgbClr val="BA6CC0"/>
            </a:solidFill>
          </c:spPr>
          <c:invertIfNegative val="0"/>
          <c:dLbls>
            <c:dLbl>
              <c:idx val="0"/>
              <c:layout>
                <c:manualLayout>
                  <c:x val="1.43266137720292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698E-3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31452060882125E-2"/>
                  <c:y val="-2.4496547167273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575269414509498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6300411065437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614233.1</c:v>
                </c:pt>
                <c:pt idx="1">
                  <c:v>20336.8</c:v>
                </c:pt>
                <c:pt idx="2">
                  <c:v>3520.3</c:v>
                </c:pt>
                <c:pt idx="3">
                  <c:v>63276.3</c:v>
                </c:pt>
                <c:pt idx="4">
                  <c:v>56.9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2026 - 741 320,9 тыс.руб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0419355470566705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186E-3"/>
                  <c:y val="8.9816657583520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20497722475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98589045661594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164315076102655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652473.5</c:v>
                </c:pt>
                <c:pt idx="1">
                  <c:v>19463.5</c:v>
                </c:pt>
                <c:pt idx="2">
                  <c:v>3520.3</c:v>
                </c:pt>
                <c:pt idx="3">
                  <c:v>65804.2</c:v>
                </c:pt>
                <c:pt idx="4">
                  <c:v>59.4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992960"/>
        <c:axId val="127994496"/>
        <c:axId val="0"/>
      </c:bar3DChart>
      <c:catAx>
        <c:axId val="127992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994496"/>
        <c:crosses val="autoZero"/>
        <c:auto val="1"/>
        <c:lblAlgn val="ctr"/>
        <c:lblOffset val="100"/>
        <c:noMultiLvlLbl val="0"/>
      </c:catAx>
      <c:valAx>
        <c:axId val="12799449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27992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82579713365181"/>
          <c:y val="0.13067992445283858"/>
          <c:w val="0.38454993889567823"/>
          <c:h val="0.28932896344850573"/>
        </c:manualLayout>
      </c:layout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оценка</c:v>
                </c:pt>
                <c:pt idx="1">
                  <c:v>2020 прогноз</c:v>
                </c:pt>
                <c:pt idx="2">
                  <c:v>2021 прогноз</c:v>
                </c:pt>
                <c:pt idx="3">
                  <c:v>2022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9923328"/>
        <c:axId val="149924864"/>
        <c:axId val="0"/>
      </c:bar3DChart>
      <c:catAx>
        <c:axId val="149923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49924864"/>
        <c:crosses val="autoZero"/>
        <c:auto val="1"/>
        <c:lblAlgn val="ctr"/>
        <c:lblOffset val="100"/>
        <c:noMultiLvlLbl val="0"/>
      </c:catAx>
      <c:valAx>
        <c:axId val="14992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923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00993539456793"/>
          <c:y val="3.511369014631463E-2"/>
          <c:w val="0.89599006460543207"/>
          <c:h val="0.86849560979791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>
                <c:manualLayout>
                  <c:x val="2.4712516040517964E-2"/>
                  <c:y val="-1.255104172658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1616.2</c:v>
                </c:pt>
                <c:pt idx="1">
                  <c:v>1688.9</c:v>
                </c:pt>
                <c:pt idx="2">
                  <c:v>1756.4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50147072"/>
        <c:axId val="150148608"/>
        <c:axId val="0"/>
      </c:bar3DChart>
      <c:catAx>
        <c:axId val="15014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148608"/>
        <c:crosses val="autoZero"/>
        <c:auto val="1"/>
        <c:lblAlgn val="ctr"/>
        <c:lblOffset val="100"/>
        <c:noMultiLvlLbl val="0"/>
      </c:catAx>
      <c:valAx>
        <c:axId val="150148608"/>
        <c:scaling>
          <c:orientation val="minMax"/>
          <c:max val="1750"/>
          <c:min val="25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147072"/>
        <c:crosses val="autoZero"/>
        <c:crossBetween val="between"/>
        <c:majorUnit val="500"/>
        <c:minorUnit val="250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000000">
          <a:alpha val="32000"/>
        </a:srgb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71406933305291E-2"/>
          <c:y val="0"/>
          <c:w val="0.91695441474863704"/>
          <c:h val="0.92377884386565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1.615923762328576E-2"/>
                  <c:y val="0.20388918838076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64125410952529E-3"/>
                  <c:y val="0.23071671316770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761547040471189E-2"/>
                  <c:y val="-1.5454895380205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923762328576E-2"/>
                  <c:y val="0.19047521474694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3735.3</c:v>
                </c:pt>
                <c:pt idx="1">
                  <c:v>4211.7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207104"/>
        <c:axId val="150241664"/>
        <c:axId val="0"/>
      </c:bar3DChart>
      <c:catAx>
        <c:axId val="15020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241664"/>
        <c:crosses val="autoZero"/>
        <c:auto val="1"/>
        <c:lblAlgn val="ctr"/>
        <c:lblOffset val="100"/>
        <c:noMultiLvlLbl val="0"/>
      </c:catAx>
      <c:valAx>
        <c:axId val="150241664"/>
        <c:scaling>
          <c:orientation val="minMax"/>
          <c:max val="4790.3999999999996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150207104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4.6293714674896909E-2"/>
          <c:y val="0"/>
          <c:w val="0.83801074341656911"/>
          <c:h val="0.93278075311893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8B6D8"/>
            </a:solidFill>
          </c:spPr>
          <c:invertIfNegative val="0"/>
          <c:dLbls>
            <c:dLbl>
              <c:idx val="0"/>
              <c:layout>
                <c:manualLayout>
                  <c:x val="9.8739535407161606E-3"/>
                  <c:y val="0.238617277818804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79418696253282E-2"/>
                  <c:y val="0.21527428324957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79418696253282E-2"/>
                  <c:y val="0.22564894750256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10930311074241E-2"/>
                  <c:y val="0.22305528143931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23554.5</c:v>
                </c:pt>
                <c:pt idx="1">
                  <c:v>25890.9</c:v>
                </c:pt>
                <c:pt idx="2">
                  <c:v>24498.400000000001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303104"/>
        <c:axId val="150304640"/>
        <c:axId val="0"/>
      </c:bar3DChart>
      <c:catAx>
        <c:axId val="15030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304640"/>
        <c:crosses val="autoZero"/>
        <c:auto val="1"/>
        <c:lblAlgn val="ctr"/>
        <c:lblOffset val="100"/>
        <c:noMultiLvlLbl val="0"/>
      </c:catAx>
      <c:valAx>
        <c:axId val="150304640"/>
        <c:scaling>
          <c:orientation val="minMax"/>
          <c:max val="21500"/>
          <c:min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50303104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.11977137675401485"/>
                  <c:y val="-0.41210055738589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755411299570918"/>
                  <c:y val="-0.42025608590786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09535033050858"/>
                  <c:y val="-0.42405188150085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78907565647657E-2"/>
                  <c:y val="-1.658970685768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3986.3</c:v>
                </c:pt>
                <c:pt idx="1">
                  <c:v>3902.9</c:v>
                </c:pt>
                <c:pt idx="2">
                  <c:v>3874.8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389888"/>
        <c:axId val="150391424"/>
        <c:axId val="0"/>
      </c:bar3DChart>
      <c:catAx>
        <c:axId val="150389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391424"/>
        <c:crosses val="autoZero"/>
        <c:auto val="1"/>
        <c:lblAlgn val="ctr"/>
        <c:lblOffset val="100"/>
        <c:noMultiLvlLbl val="0"/>
      </c:catAx>
      <c:valAx>
        <c:axId val="15039142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5038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99752703874495E-2"/>
          <c:y val="3.5472484051479659E-2"/>
          <c:w val="0.91757845381461156"/>
          <c:h val="0.76891255503774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2823859111275E-2"/>
                  <c:y val="-6.729880890427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73389810673172E-2"/>
                  <c:y val="-6.497834304960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042170752957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578.9</c:v>
                </c:pt>
                <c:pt idx="1">
                  <c:v>689433.8</c:v>
                </c:pt>
                <c:pt idx="2">
                  <c:v>1738344.1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9220793679570119E-2"/>
                  <c:y val="-8.586399756752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97936541011535E-2"/>
                  <c:y val="-6.9619640215414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8525293260253E-2"/>
                  <c:y val="0.21117902104444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29585254565427E-3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3278.1</c:v>
                </c:pt>
                <c:pt idx="1">
                  <c:v>278640.7</c:v>
                </c:pt>
                <c:pt idx="2">
                  <c:v>1838040.4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6563697182391E-2"/>
                  <c:y val="-0.1044291862307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8632363875637E-2"/>
                  <c:y val="-9.05052947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49677052821771E-2"/>
                  <c:y val="0.22278226395897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08363649269342E-16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1289.4000000000001</c:v>
                </c:pt>
                <c:pt idx="1">
                  <c:v>53978.3</c:v>
                </c:pt>
                <c:pt idx="2">
                  <c:v>1841438.2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0719104"/>
        <c:axId val="150741376"/>
        <c:axId val="0"/>
      </c:bar3DChart>
      <c:catAx>
        <c:axId val="150719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741376"/>
        <c:crosses val="autoZero"/>
        <c:auto val="1"/>
        <c:lblAlgn val="ctr"/>
        <c:lblOffset val="100"/>
        <c:noMultiLvlLbl val="0"/>
      </c:catAx>
      <c:valAx>
        <c:axId val="150741376"/>
        <c:scaling>
          <c:orientation val="minMax"/>
          <c:min val="0"/>
        </c:scaling>
        <c:delete val="0"/>
        <c:axPos val="l"/>
        <c:majorGridlines>
          <c:spPr>
            <a:ln w="3175"/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719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408962768542634E-3"/>
          <c:y val="0.93326929317795104"/>
          <c:w val="0.39939787930576842"/>
          <c:h val="6.4410058239143017E-2"/>
        </c:manualLayout>
      </c:layout>
      <c:overlay val="1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0"/>
      <c:rotY val="10"/>
      <c:depthPercent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182545543494E-2"/>
          <c:y val="2.8956152467304628E-2"/>
          <c:w val="0.77930591745641709"/>
          <c:h val="0.75031464165673134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6.4843946946049641E-2"/>
                  <c:y val="-1.403016191994859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42 %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71604938271608E-2"/>
                  <c:y val="-1.683619596536692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6,92 %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32793722448845"/>
                  <c:y val="-2.955787839187739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8,11 %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5.42</c:v>
                </c:pt>
                <c:pt idx="1">
                  <c:v>6.92</c:v>
                </c:pt>
                <c:pt idx="2">
                  <c:v>8.11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Расходы по программно-целевому принципу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256581374275238E-2"/>
                  <c:y val="-1.047556141563246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 smtClean="0"/>
                      <a:t>94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58 </a:t>
                    </a:r>
                    <a:r>
                      <a:rPr lang="en-US" b="1" dirty="0"/>
                      <a:t>%</a:t>
                    </a:r>
                  </a:p>
                </c:rich>
              </c:tx>
              <c:numFmt formatCode="0.0%" sourceLinked="0"/>
              <c:spPr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098643919510063E-2"/>
                  <c:y val="-1.964222862626141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93,08 %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8E-2"/>
                  <c:y val="-2.52545148955040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91,89 %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94.58</c:v>
                </c:pt>
                <c:pt idx="1">
                  <c:v>93.08</c:v>
                </c:pt>
                <c:pt idx="2">
                  <c:v>91.89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983808"/>
        <c:axId val="150985344"/>
        <c:axId val="150974912"/>
      </c:bar3DChart>
      <c:catAx>
        <c:axId val="1509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985344"/>
        <c:crosses val="autoZero"/>
        <c:auto val="1"/>
        <c:lblAlgn val="ctr"/>
        <c:lblOffset val="100"/>
        <c:noMultiLvlLbl val="0"/>
      </c:catAx>
      <c:valAx>
        <c:axId val="150985344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50983808"/>
        <c:crosses val="autoZero"/>
        <c:crossBetween val="between"/>
      </c:valAx>
      <c:serAx>
        <c:axId val="150974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50985344"/>
        <c:crosses val="autoZero"/>
      </c:serAx>
    </c:plotArea>
    <c:legend>
      <c:legendPos val="b"/>
      <c:layout>
        <c:manualLayout>
          <c:xMode val="edge"/>
          <c:yMode val="edge"/>
          <c:x val="0.05"/>
          <c:y val="0.86599735791034971"/>
          <c:w val="0.9"/>
          <c:h val="0.1340025826466931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и дотации на выравнивание бюджетной обеспеченности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7.4792824943974105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1608,1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36047623210946E-3"/>
                  <c:y val="6.815314335851436E-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1620,8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48284073464549E-2"/>
                  <c:y val="4.985870154325825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1759,0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1608.1</c:v>
                </c:pt>
                <c:pt idx="1">
                  <c:v>1620.8</c:v>
                </c:pt>
                <c:pt idx="2">
                  <c:v>1759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За счет средств Федерального бюджета и бюджета Республики Крым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1.738267875452703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2427,8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17085412559814E-3"/>
                  <c:y val="-1.246515264872323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2116,7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6827303994904E-2"/>
                  <c:y val="-1.751974866189798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1895,4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2427.8000000000002</c:v>
                </c:pt>
                <c:pt idx="1">
                  <c:v>2116.6999999999998</c:v>
                </c:pt>
                <c:pt idx="2">
                  <c:v>1895.4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898944"/>
        <c:axId val="150917120"/>
        <c:axId val="0"/>
      </c:bar3DChart>
      <c:catAx>
        <c:axId val="15089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600" b="1" i="0" baseline="0"/>
            </a:pPr>
            <a:endParaRPr lang="ru-RU"/>
          </a:p>
        </c:txPr>
        <c:crossAx val="150917120"/>
        <c:crosses val="autoZero"/>
        <c:auto val="1"/>
        <c:lblAlgn val="ctr"/>
        <c:lblOffset val="100"/>
        <c:noMultiLvlLbl val="0"/>
      </c:catAx>
      <c:valAx>
        <c:axId val="150917120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50898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101695325427986"/>
          <c:y val="1.6971469032414359E-2"/>
          <c:w val="0.850115280728578"/>
          <c:h val="0.22346403909890472"/>
        </c:manualLayout>
      </c:layout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1.5431889681634288E-3"/>
          <c:y val="0"/>
          <c:w val="0.99845679012345678"/>
          <c:h val="0.951986939422740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прогнозных поступлений  налога на доходы физических лиц без учета дополнительного норматива, заменяющего дотацию на выравнивание бюджетной обеспеченности 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283 117,1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283117.09999999998</c:v>
                </c:pt>
                <c:pt idx="1">
                  <c:v>302058.2</c:v>
                </c:pt>
                <c:pt idx="2">
                  <c:v>320926.8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прогнозных поступлений  налога на доходы физических лиц в виде дополнительного норматива, заменяющего дотацию на выравнивание бюджетной обеспеченности (ст. 58 Бюджетного кодекса  Российской Федерации)
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3235969403441311E-3"/>
                  <c:y val="-6.3312053646460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288 417,0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47E-3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913208309354967E-3"/>
                  <c:y val="-4.070060591558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461777751190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288417</c:v>
                </c:pt>
                <c:pt idx="1">
                  <c:v>264811.5</c:v>
                </c:pt>
                <c:pt idx="2">
                  <c:v>339715.8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301824"/>
        <c:axId val="138303360"/>
        <c:axId val="0"/>
      </c:bar3DChart>
      <c:catAx>
        <c:axId val="13830182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38303360"/>
        <c:crosses val="autoZero"/>
        <c:auto val="1"/>
        <c:lblAlgn val="ctr"/>
        <c:lblOffset val="100"/>
        <c:noMultiLvlLbl val="0"/>
      </c:catAx>
      <c:valAx>
        <c:axId val="13830336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one"/>
        <c:crossAx val="1383018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lnSpc>
                <a:spcPts val="1300"/>
              </a:lnSpc>
              <a:defRPr sz="1150" b="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ts val="1300"/>
              </a:lnSpc>
              <a:defRPr sz="1200" b="0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82987881479919"/>
          <c:y val="0"/>
          <c:w val="0.84184725774684599"/>
          <c:h val="0.15344204934085406"/>
        </c:manualLayout>
      </c:layout>
      <c:overlay val="1"/>
      <c:txPr>
        <a:bodyPr/>
        <a:lstStyle/>
        <a:p>
          <a:pPr>
            <a:lnSpc>
              <a:spcPts val="1300"/>
            </a:lnSpc>
            <a:defRPr sz="1200" b="1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16372159131903E-3"/>
          <c:y val="7.2461447721218125E-2"/>
          <c:w val="0.87895379373296523"/>
          <c:h val="0.8226790822768110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55774883871762E-2"/>
          <c:w val="0.77930591745641709"/>
          <c:h val="0.806075225875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72.099999999999994</c:v>
                </c:pt>
                <c:pt idx="1">
                  <c:v>71.55</c:v>
                </c:pt>
                <c:pt idx="2">
                  <c:v>73.92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производственная сфера</c:v>
                </c:pt>
              </c:strCache>
            </c:strRef>
          </c:tx>
          <c:spPr>
            <a:solidFill>
              <a:srgbClr val="F4664E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21.69</c:v>
                </c:pt>
                <c:pt idx="1">
                  <c:v>20.64</c:v>
                </c:pt>
                <c:pt idx="2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сферы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6.25</c:v>
                </c:pt>
                <c:pt idx="1">
                  <c:v>7.81</c:v>
                </c:pt>
                <c:pt idx="2">
                  <c:v>9.08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477824"/>
        <c:axId val="150483712"/>
      </c:barChart>
      <c:catAx>
        <c:axId val="150477824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150483712"/>
        <c:crosses val="autoZero"/>
        <c:auto val="1"/>
        <c:lblAlgn val="ctr"/>
        <c:lblOffset val="100"/>
        <c:noMultiLvlLbl val="0"/>
      </c:catAx>
      <c:valAx>
        <c:axId val="150483712"/>
        <c:scaling>
          <c:orientation val="minMax"/>
        </c:scaling>
        <c:delete val="1"/>
        <c:axPos val="l"/>
        <c:majorGridlines/>
        <c:numFmt formatCode="0.0" sourceLinked="0"/>
        <c:majorTickMark val="out"/>
        <c:minorTickMark val="none"/>
        <c:tickLblPos val="nextTo"/>
        <c:crossAx val="15047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5697135655236853E-2"/>
          <c:y val="3.0831228624714786E-2"/>
          <c:w val="0.61875094370034767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3.4695599700621735E-2"/>
                  <c:y val="-0.4193388554120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8118412025902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72564554357507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030045842953343E-2"/>
                  <c:y val="-0.3761342460665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прогноз</c:v>
                </c:pt>
                <c:pt idx="1">
                  <c:v>2025 прогноз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14434.8</c:v>
                </c:pt>
                <c:pt idx="1">
                  <c:v>14434.8</c:v>
                </c:pt>
                <c:pt idx="2">
                  <c:v>14434.8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365184"/>
        <c:axId val="138387456"/>
        <c:axId val="0"/>
      </c:bar3DChart>
      <c:catAx>
        <c:axId val="13836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387456"/>
        <c:crosses val="autoZero"/>
        <c:auto val="1"/>
        <c:lblAlgn val="ctr"/>
        <c:lblOffset val="100"/>
        <c:noMultiLvlLbl val="0"/>
      </c:catAx>
      <c:valAx>
        <c:axId val="138387456"/>
        <c:scaling>
          <c:orientation val="minMax"/>
          <c:min val="133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836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65001670159177E-2"/>
          <c:y val="3.2103629863411101E-2"/>
          <c:w val="0.7785507920830641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FF"/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3550617318472021E-2"/>
                  <c:y val="-0.44525202251187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117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429,3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208907601460833E-2"/>
                  <c:y val="-0.438080552697395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434,6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066286711799206E-2"/>
                  <c:y val="-0.450691706640917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126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292,0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71222663072843E-2"/>
                  <c:y val="-0.407419559712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119429.3</c:v>
                </c:pt>
                <c:pt idx="1">
                  <c:v>126434.6</c:v>
                </c:pt>
                <c:pt idx="2">
                  <c:v>129292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459008"/>
        <c:axId val="138460544"/>
        <c:axId val="0"/>
      </c:bar3DChart>
      <c:dateAx>
        <c:axId val="1384590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460544"/>
        <c:crosses val="autoZero"/>
        <c:auto val="0"/>
        <c:lblOffset val="100"/>
        <c:baseTimeUnit val="days"/>
      </c:dateAx>
      <c:valAx>
        <c:axId val="138460544"/>
        <c:scaling>
          <c:orientation val="minMax"/>
          <c:max val="130000"/>
          <c:min val="40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459008"/>
        <c:crosses val="autoZero"/>
        <c:crossBetween val="between"/>
        <c:majorUnit val="20000"/>
        <c:minorUnit val="4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1718834519297498E-2"/>
          <c:y val="2.5673970141786719E-2"/>
          <c:w val="0.91828120210568398"/>
          <c:h val="0.850909130778714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3707353903665597E-2"/>
                  <c:y val="-5.662706955874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6974669151281E-2"/>
                  <c:y val="-4.588953767675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6583205755823E-2"/>
                  <c:y val="-3.7691817384610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17981765459649E-2"/>
                  <c:y val="-6.393960802874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2307.4</c:v>
                </c:pt>
                <c:pt idx="1">
                  <c:v>2335</c:v>
                </c:pt>
                <c:pt idx="2">
                  <c:v>2363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516352"/>
        <c:axId val="138517888"/>
        <c:axId val="0"/>
      </c:bar3DChart>
      <c:catAx>
        <c:axId val="138516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517888"/>
        <c:crosses val="autoZero"/>
        <c:auto val="1"/>
        <c:lblAlgn val="ctr"/>
        <c:lblOffset val="100"/>
        <c:noMultiLvlLbl val="0"/>
      </c:catAx>
      <c:valAx>
        <c:axId val="138517888"/>
        <c:scaling>
          <c:orientation val="minMax"/>
          <c:max val="25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50" baseline="0"/>
            </a:pPr>
            <a:endParaRPr lang="ru-RU"/>
          </a:p>
        </c:txPr>
        <c:crossAx val="138516352"/>
        <c:crosses val="autoZero"/>
        <c:crossBetween val="between"/>
        <c:majorUnit val="5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4262362248186313E-2"/>
                  <c:y val="-0.43385993396173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416329242426914E-2"/>
                  <c:y val="-0.42839025741751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36527027036624E-2"/>
                  <c:y val="-0.4364388047179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61015517768E-2"/>
                  <c:y val="-3.227192941266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56000</c:v>
                </c:pt>
                <c:pt idx="1">
                  <c:v>56550</c:v>
                </c:pt>
                <c:pt idx="2">
                  <c:v>56900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739008"/>
        <c:axId val="149740544"/>
        <c:axId val="0"/>
      </c:bar3DChart>
      <c:catAx>
        <c:axId val="149739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740544"/>
        <c:crosses val="autoZero"/>
        <c:auto val="1"/>
        <c:lblAlgn val="ctr"/>
        <c:lblOffset val="100"/>
        <c:noMultiLvlLbl val="0"/>
      </c:catAx>
      <c:valAx>
        <c:axId val="149740544"/>
        <c:scaling>
          <c:orientation val="minMax"/>
          <c:max val="60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9739008"/>
        <c:crosses val="autoZero"/>
        <c:crossBetween val="between"/>
        <c:majorUnit val="1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Lbls>
            <c:dLbl>
              <c:idx val="0"/>
              <c:layout>
                <c:manualLayout>
                  <c:x val="6.4834201635640604E-2"/>
                  <c:y val="-0.37233163646160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000,0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459503325937084E-2"/>
                  <c:y val="-0.414031089982844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018195478102345E-2"/>
                  <c:y val="-0.45027903905050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83691184225E-2"/>
                  <c:y val="-0.40412169582404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53000</c:v>
                </c:pt>
                <c:pt idx="1">
                  <c:v>58700</c:v>
                </c:pt>
                <c:pt idx="2">
                  <c:v>66300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809792"/>
        <c:axId val="149815680"/>
        <c:axId val="0"/>
      </c:bar3DChart>
      <c:catAx>
        <c:axId val="149809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815680"/>
        <c:crosses val="autoZero"/>
        <c:auto val="1"/>
        <c:lblAlgn val="ctr"/>
        <c:lblOffset val="100"/>
        <c:noMultiLvlLbl val="0"/>
      </c:catAx>
      <c:valAx>
        <c:axId val="149815680"/>
        <c:scaling>
          <c:orientation val="minMax"/>
          <c:max val="65000"/>
          <c:min val="5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49809792"/>
        <c:crosses val="autoZero"/>
        <c:crossBetween val="between"/>
        <c:majorUnit val="5000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51991289191903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0675569138652842E-2"/>
                  <c:y val="-1.0408950651434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682,8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44461423316004E-2"/>
                  <c:y val="-7.735814424918337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744,9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78907565647657E-2"/>
                  <c:y val="-1.29876504861869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807,0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356348816656E-2"/>
                  <c:y val="-1.53535039778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2024  прогноз</c:v>
                </c:pt>
                <c:pt idx="1">
                  <c:v>2025  прогноз</c:v>
                </c:pt>
                <c:pt idx="2">
                  <c:v>2026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39682.800000000003</c:v>
                </c:pt>
                <c:pt idx="1">
                  <c:v>40744.9</c:v>
                </c:pt>
                <c:pt idx="2">
                  <c:v>42807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822080"/>
        <c:axId val="127823872"/>
        <c:axId val="0"/>
      </c:bar3DChart>
      <c:catAx>
        <c:axId val="12782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823872"/>
        <c:crosses val="autoZero"/>
        <c:auto val="1"/>
        <c:lblAlgn val="ctr"/>
        <c:lblOffset val="100"/>
        <c:noMultiLvlLbl val="0"/>
      </c:catAx>
      <c:valAx>
        <c:axId val="12782387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27822080"/>
        <c:crosses val="autoZero"/>
        <c:crossBetween val="between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7983731203532303E-2"/>
          <c:y val="2.2285159235680477E-2"/>
          <c:w val="0.94705558661674505"/>
          <c:h val="0.88185238847838765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853312"/>
        <c:axId val="127854848"/>
        <c:axId val="0"/>
      </c:bar3DChart>
      <c:catAx>
        <c:axId val="12785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7854848"/>
        <c:crosses val="autoZero"/>
        <c:auto val="1"/>
        <c:lblAlgn val="ctr"/>
        <c:lblOffset val="100"/>
        <c:noMultiLvlLbl val="0"/>
      </c:catAx>
      <c:valAx>
        <c:axId val="127854848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27853312"/>
        <c:crosses val="autoZero"/>
        <c:crossBetween val="between"/>
        <c:majorUnit val="2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2" custScaleY="13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EB27E-95F1-4B2C-B445-30729408D0D1}" type="presOf" srcId="{C1311809-AAD1-4EE8-A0DB-C4B086552A57}" destId="{EC4ABE22-C354-4B46-9C52-51889676F909}" srcOrd="0" destOrd="0" presId="urn:microsoft.com/office/officeart/2005/8/layout/chevron2"/>
    <dgm:cxn modelId="{7EA5E924-1FC3-441F-B19A-62A4F7551F47}" type="presOf" srcId="{9FE2A101-4DB2-4AF2-922F-CF4F06F11E61}" destId="{5FCC1714-FCA6-44E1-82AE-090051349B0C}" srcOrd="0" destOrd="0" presId="urn:microsoft.com/office/officeart/2005/8/layout/chevron2"/>
    <dgm:cxn modelId="{5B8A54E9-6713-4E2B-9CD4-769FEB98CF23}" type="presOf" srcId="{53C73B09-BB33-43E4-9AF9-3A4B7E4AC055}" destId="{0A078352-D930-407C-96B1-AFA896F765BE}" srcOrd="0" destOrd="0" presId="urn:microsoft.com/office/officeart/2005/8/layout/chevron2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A47D790D-5BC0-4BAE-BD4A-B3BFA12BC4A9}" type="presOf" srcId="{333F831F-2FF9-403B-BB3A-2CB627901A13}" destId="{108CEE4B-E3B7-41A7-9670-F920551C1F6A}" srcOrd="0" destOrd="0" presId="urn:microsoft.com/office/officeart/2005/8/layout/chevron2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1F02244C-6AA1-4ADC-A95B-2D0A85DEB51F}" type="presOf" srcId="{40BF7536-18E1-43EA-BA93-A4F6666277A3}" destId="{2CDAE567-BFE2-4AA8-B7D2-2A019BED574F}" srcOrd="0" destOrd="0" presId="urn:microsoft.com/office/officeart/2005/8/layout/chevron2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ECCC0CFB-8C44-4D2A-AB5B-7E371EB9BB86}" type="presParOf" srcId="{2CDAE567-BFE2-4AA8-B7D2-2A019BED574F}" destId="{C3A69624-B3FD-46BB-9AE6-EF3BA8C45062}" srcOrd="0" destOrd="0" presId="urn:microsoft.com/office/officeart/2005/8/layout/chevron2"/>
    <dgm:cxn modelId="{2ACAA199-E698-49D6-9AD0-0D56F8E65695}" type="presParOf" srcId="{C3A69624-B3FD-46BB-9AE6-EF3BA8C45062}" destId="{108CEE4B-E3B7-41A7-9670-F920551C1F6A}" srcOrd="0" destOrd="0" presId="urn:microsoft.com/office/officeart/2005/8/layout/chevron2"/>
    <dgm:cxn modelId="{7EB56852-9250-4F86-AF2E-2C3586402EA3}" type="presParOf" srcId="{C3A69624-B3FD-46BB-9AE6-EF3BA8C45062}" destId="{5FCC1714-FCA6-44E1-82AE-090051349B0C}" srcOrd="1" destOrd="0" presId="urn:microsoft.com/office/officeart/2005/8/layout/chevron2"/>
    <dgm:cxn modelId="{72A6691D-BBFC-4E63-AA37-2A8ABF1828C3}" type="presParOf" srcId="{2CDAE567-BFE2-4AA8-B7D2-2A019BED574F}" destId="{C8055F3F-362F-41B9-8B18-D85283037305}" srcOrd="1" destOrd="0" presId="urn:microsoft.com/office/officeart/2005/8/layout/chevron2"/>
    <dgm:cxn modelId="{9BEF073B-2940-44C6-AE8F-02760A3E2BEE}" type="presParOf" srcId="{2CDAE567-BFE2-4AA8-B7D2-2A019BED574F}" destId="{3FD09A09-7C9F-4D07-BE47-321E12B35DB9}" srcOrd="2" destOrd="0" presId="urn:microsoft.com/office/officeart/2005/8/layout/chevron2"/>
    <dgm:cxn modelId="{F7E463FD-9647-4733-B46A-DB8909EDE60F}" type="presParOf" srcId="{3FD09A09-7C9F-4D07-BE47-321E12B35DB9}" destId="{EC4ABE22-C354-4B46-9C52-51889676F909}" srcOrd="0" destOrd="0" presId="urn:microsoft.com/office/officeart/2005/8/layout/chevron2"/>
    <dgm:cxn modelId="{2D503C4B-F760-4E55-B324-64CEFFE002E9}" type="presParOf" srcId="{3FD09A09-7C9F-4D07-BE47-321E12B35DB9}" destId="{0A078352-D930-407C-96B1-AFA896F765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0C167F2-380A-4F84-A146-6CB9F248076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РАСХОДЫ</a:t>
          </a:r>
          <a:endParaRPr lang="ru-RU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ДОХОДЫ</a:t>
          </a:r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23FEF430-3736-43EE-B103-BA16E3ED6ED2}" type="pres">
      <dgm:prSet presAssocID="{AAEA59AD-11DE-419A-9493-AA4DF7EDB27A}" presName="compositeShape" presStyleCnt="0">
        <dgm:presLayoutVars>
          <dgm:chMax val="7"/>
          <dgm:dir/>
          <dgm:resizeHandles val="exact"/>
        </dgm:presLayoutVars>
      </dgm:prSet>
      <dgm:spPr/>
    </dgm:pt>
    <dgm:pt modelId="{F0213F3F-1399-41D6-A847-741FF491956C}" type="pres">
      <dgm:prSet presAssocID="{AAEA59AD-11DE-419A-9493-AA4DF7EDB27A}" presName="wedge1" presStyleLbl="node1" presStyleIdx="0" presStyleCnt="2"/>
      <dgm:spPr/>
      <dgm:t>
        <a:bodyPr/>
        <a:lstStyle/>
        <a:p>
          <a:endParaRPr lang="ru-RU"/>
        </a:p>
      </dgm:t>
    </dgm:pt>
    <dgm:pt modelId="{D217394C-333E-4380-862E-272DBC64EA9E}" type="pres">
      <dgm:prSet presAssocID="{AAEA59AD-11DE-419A-9493-AA4DF7EDB27A}" presName="dummy1a" presStyleCnt="0"/>
      <dgm:spPr/>
    </dgm:pt>
    <dgm:pt modelId="{BE8D8D59-8E58-43B7-B793-A8BE9306752F}" type="pres">
      <dgm:prSet presAssocID="{AAEA59AD-11DE-419A-9493-AA4DF7EDB27A}" presName="dummy1b" presStyleCnt="0"/>
      <dgm:spPr/>
    </dgm:pt>
    <dgm:pt modelId="{ADF4C849-9A71-4B35-AF71-FFAFA919B1BA}" type="pres">
      <dgm:prSet presAssocID="{AAEA59AD-11DE-419A-9493-AA4DF7EDB27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2DEC3-3ECC-44C4-A389-F0E09E3FB04E}" type="pres">
      <dgm:prSet presAssocID="{AAEA59AD-11DE-419A-9493-AA4DF7EDB27A}" presName="wedge2" presStyleLbl="node1" presStyleIdx="1" presStyleCnt="2" custLinFactNeighborX="263" custLinFactNeighborY="-2634"/>
      <dgm:spPr/>
      <dgm:t>
        <a:bodyPr/>
        <a:lstStyle/>
        <a:p>
          <a:endParaRPr lang="ru-RU"/>
        </a:p>
      </dgm:t>
    </dgm:pt>
    <dgm:pt modelId="{E8C6F6AF-D589-4E4F-89C5-6CEF7D9B8252}" type="pres">
      <dgm:prSet presAssocID="{AAEA59AD-11DE-419A-9493-AA4DF7EDB27A}" presName="dummy2a" presStyleCnt="0"/>
      <dgm:spPr/>
    </dgm:pt>
    <dgm:pt modelId="{2EC89C46-4082-4953-A672-69D360E0303A}" type="pres">
      <dgm:prSet presAssocID="{AAEA59AD-11DE-419A-9493-AA4DF7EDB27A}" presName="dummy2b" presStyleCnt="0"/>
      <dgm:spPr/>
    </dgm:pt>
    <dgm:pt modelId="{D51503CF-032B-4D77-BAD1-D6DE5CA4C966}" type="pres">
      <dgm:prSet presAssocID="{AAEA59AD-11DE-419A-9493-AA4DF7EDB27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BB4A-8E84-48FC-AED1-C929395BDFB8}" type="pres">
      <dgm:prSet presAssocID="{3FFAE039-D37B-4A62-A908-BA0B299CE571}" presName="arrowWedge1" presStyleLbl="fgSibTrans2D1" presStyleIdx="0" presStyleCnt="2"/>
      <dgm:spPr/>
    </dgm:pt>
    <dgm:pt modelId="{421B4F69-D500-49E1-B979-1227024C2134}" type="pres">
      <dgm:prSet presAssocID="{9BFFC1F1-900F-47AA-862D-BA5A331B9613}" presName="arrowWedge2" presStyleLbl="fgSibTrans2D1" presStyleIdx="1" presStyleCnt="2"/>
      <dgm:spPr/>
    </dgm:pt>
  </dgm:ptLst>
  <dgm:cxnLst>
    <dgm:cxn modelId="{5194F9A8-AA94-4745-8065-403E132349D1}" type="presOf" srcId="{512ED505-5566-4ADA-B474-4CDD0031DB4E}" destId="{D51503CF-032B-4D77-BAD1-D6DE5CA4C966}" srcOrd="1" destOrd="0" presId="urn:microsoft.com/office/officeart/2005/8/layout/cycle8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84A6255A-9810-4182-9BCC-CEA893E4307C}" type="presOf" srcId="{512ED505-5566-4ADA-B474-4CDD0031DB4E}" destId="{77A2DEC3-3ECC-44C4-A389-F0E09E3FB04E}" srcOrd="0" destOrd="0" presId="urn:microsoft.com/office/officeart/2005/8/layout/cycle8"/>
    <dgm:cxn modelId="{37462247-E0E8-4E9D-B78A-14636A9BDB1B}" type="presOf" srcId="{10C167F2-380A-4F84-A146-6CB9F248076A}" destId="{ADF4C849-9A71-4B35-AF71-FFAFA919B1BA}" srcOrd="1" destOrd="0" presId="urn:microsoft.com/office/officeart/2005/8/layout/cycle8"/>
    <dgm:cxn modelId="{46C59738-CE6A-49B4-9D56-FD1DC1FA120F}" type="presOf" srcId="{10C167F2-380A-4F84-A146-6CB9F248076A}" destId="{F0213F3F-1399-41D6-A847-741FF491956C}" srcOrd="0" destOrd="0" presId="urn:microsoft.com/office/officeart/2005/8/layout/cycle8"/>
    <dgm:cxn modelId="{31D06BE6-8A7F-4952-B3F0-4D8021744CF7}" type="presOf" srcId="{AAEA59AD-11DE-419A-9493-AA4DF7EDB27A}" destId="{23FEF430-3736-43EE-B103-BA16E3ED6ED2}" srcOrd="0" destOrd="0" presId="urn:microsoft.com/office/officeart/2005/8/layout/cycle8"/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ACD9C0BD-A79E-42CC-8EC7-28A5332CDE19}" type="presParOf" srcId="{23FEF430-3736-43EE-B103-BA16E3ED6ED2}" destId="{F0213F3F-1399-41D6-A847-741FF491956C}" srcOrd="0" destOrd="0" presId="urn:microsoft.com/office/officeart/2005/8/layout/cycle8"/>
    <dgm:cxn modelId="{37056021-A364-45A5-854C-6487E14300A3}" type="presParOf" srcId="{23FEF430-3736-43EE-B103-BA16E3ED6ED2}" destId="{D217394C-333E-4380-862E-272DBC64EA9E}" srcOrd="1" destOrd="0" presId="urn:microsoft.com/office/officeart/2005/8/layout/cycle8"/>
    <dgm:cxn modelId="{7AABB0EF-5073-4471-AD8B-55F891650C87}" type="presParOf" srcId="{23FEF430-3736-43EE-B103-BA16E3ED6ED2}" destId="{BE8D8D59-8E58-43B7-B793-A8BE9306752F}" srcOrd="2" destOrd="0" presId="urn:microsoft.com/office/officeart/2005/8/layout/cycle8"/>
    <dgm:cxn modelId="{E8079BF6-7484-43AF-A756-D13682774DEA}" type="presParOf" srcId="{23FEF430-3736-43EE-B103-BA16E3ED6ED2}" destId="{ADF4C849-9A71-4B35-AF71-FFAFA919B1BA}" srcOrd="3" destOrd="0" presId="urn:microsoft.com/office/officeart/2005/8/layout/cycle8"/>
    <dgm:cxn modelId="{FBE6DBE9-C61E-4E50-B3FE-BC7BF3BA21A1}" type="presParOf" srcId="{23FEF430-3736-43EE-B103-BA16E3ED6ED2}" destId="{77A2DEC3-3ECC-44C4-A389-F0E09E3FB04E}" srcOrd="4" destOrd="0" presId="urn:microsoft.com/office/officeart/2005/8/layout/cycle8"/>
    <dgm:cxn modelId="{C79C57FD-8569-4424-9EB1-2706B6E31F67}" type="presParOf" srcId="{23FEF430-3736-43EE-B103-BA16E3ED6ED2}" destId="{E8C6F6AF-D589-4E4F-89C5-6CEF7D9B8252}" srcOrd="5" destOrd="0" presId="urn:microsoft.com/office/officeart/2005/8/layout/cycle8"/>
    <dgm:cxn modelId="{C3AB9B74-66CF-4EBD-9CDD-88BBEAF63352}" type="presParOf" srcId="{23FEF430-3736-43EE-B103-BA16E3ED6ED2}" destId="{2EC89C46-4082-4953-A672-69D360E0303A}" srcOrd="6" destOrd="0" presId="urn:microsoft.com/office/officeart/2005/8/layout/cycle8"/>
    <dgm:cxn modelId="{C09D54BB-1F04-4309-8B4F-E5A800DACE59}" type="presParOf" srcId="{23FEF430-3736-43EE-B103-BA16E3ED6ED2}" destId="{D51503CF-032B-4D77-BAD1-D6DE5CA4C966}" srcOrd="7" destOrd="0" presId="urn:microsoft.com/office/officeart/2005/8/layout/cycle8"/>
    <dgm:cxn modelId="{71B8D8F7-E703-418F-A2A8-71069171AF64}" type="presParOf" srcId="{23FEF430-3736-43EE-B103-BA16E3ED6ED2}" destId="{1D61BB4A-8E84-48FC-AED1-C929395BDFB8}" srcOrd="8" destOrd="0" presId="urn:microsoft.com/office/officeart/2005/8/layout/cycle8"/>
    <dgm:cxn modelId="{20F28FA8-B221-4A66-B540-A52B21144D6D}" type="presParOf" srcId="{23FEF430-3736-43EE-B103-BA16E3ED6ED2}" destId="{421B4F69-D500-49E1-B979-1227024C213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354300" y="382626"/>
          <a:ext cx="2362000" cy="16534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доходы</a:t>
          </a:r>
          <a:endParaRPr lang="ru-RU" sz="3200" kern="1200" dirty="0"/>
        </a:p>
      </dsp:txBody>
      <dsp:txXfrm rot="-5400000">
        <a:off x="0" y="855026"/>
        <a:ext cx="1653400" cy="708600"/>
      </dsp:txXfrm>
    </dsp:sp>
    <dsp:sp modelId="{5FCC1714-FCA6-44E1-82AE-090051349B0C}">
      <dsp:nvSpPr>
        <dsp:cNvPr id="0" name=""/>
        <dsp:cNvSpPr/>
      </dsp:nvSpPr>
      <dsp:spPr>
        <a:xfrm rot="5400000">
          <a:off x="2605794" y="-924068"/>
          <a:ext cx="1535300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kern="1200" dirty="0">
            <a:latin typeface="+mn-lt"/>
          </a:endParaRPr>
        </a:p>
      </dsp:txBody>
      <dsp:txXfrm rot="-5400000">
        <a:off x="1653401" y="103272"/>
        <a:ext cx="3365141" cy="1385406"/>
      </dsp:txXfrm>
    </dsp:sp>
    <dsp:sp modelId="{EC4ABE22-C354-4B46-9C52-51889676F909}">
      <dsp:nvSpPr>
        <dsp:cNvPr id="0" name=""/>
        <dsp:cNvSpPr/>
      </dsp:nvSpPr>
      <dsp:spPr>
        <a:xfrm rot="5400000">
          <a:off x="-354300" y="2725139"/>
          <a:ext cx="2362000" cy="1653400"/>
        </a:xfrm>
        <a:prstGeom prst="chevron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расходы</a:t>
          </a:r>
          <a:endParaRPr lang="ru-RU" sz="3200" kern="1200" dirty="0"/>
        </a:p>
      </dsp:txBody>
      <dsp:txXfrm rot="-5400000">
        <a:off x="0" y="3197539"/>
        <a:ext cx="1653400" cy="708600"/>
      </dsp:txXfrm>
    </dsp:sp>
    <dsp:sp modelId="{0A078352-D930-407C-96B1-AFA896F765BE}">
      <dsp:nvSpPr>
        <dsp:cNvPr id="0" name=""/>
        <dsp:cNvSpPr/>
      </dsp:nvSpPr>
      <dsp:spPr>
        <a:xfrm rot="5400000">
          <a:off x="2359532" y="1418445"/>
          <a:ext cx="2027824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3090473"/>
              <a:satOff val="336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kern="1200" dirty="0">
            <a:latin typeface="+mn-lt"/>
          </a:endParaRPr>
        </a:p>
      </dsp:txBody>
      <dsp:txXfrm rot="-5400000">
        <a:off x="1653400" y="2223567"/>
        <a:ext cx="3341098" cy="1829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3F3F-1399-41D6-A847-741FF491956C}">
      <dsp:nvSpPr>
        <dsp:cNvPr id="0" name=""/>
        <dsp:cNvSpPr/>
      </dsp:nvSpPr>
      <dsp:spPr>
        <a:xfrm>
          <a:off x="953589" y="348046"/>
          <a:ext cx="3843487" cy="384348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j-lt"/>
            </a:rPr>
            <a:t>РАСХОДЫ</a:t>
          </a:r>
          <a:endParaRPr lang="ru-RU" sz="1900" b="1" kern="1200" dirty="0">
            <a:latin typeface="+mj-lt"/>
          </a:endParaRPr>
        </a:p>
      </dsp:txBody>
      <dsp:txXfrm>
        <a:off x="3053780" y="1354674"/>
        <a:ext cx="1372674" cy="1830232"/>
      </dsp:txXfrm>
    </dsp:sp>
    <dsp:sp modelId="{77A2DEC3-3ECC-44C4-A389-F0E09E3FB04E}">
      <dsp:nvSpPr>
        <dsp:cNvPr id="0" name=""/>
        <dsp:cNvSpPr/>
      </dsp:nvSpPr>
      <dsp:spPr>
        <a:xfrm>
          <a:off x="780674" y="246808"/>
          <a:ext cx="3843487" cy="38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+mj-lt"/>
            </a:rPr>
            <a:t>ДОХОДЫ</a:t>
          </a:r>
          <a:endParaRPr lang="ru-RU" sz="1900" b="1" kern="1200" dirty="0">
            <a:latin typeface="+mj-lt"/>
          </a:endParaRPr>
        </a:p>
      </dsp:txBody>
      <dsp:txXfrm>
        <a:off x="1151296" y="1253436"/>
        <a:ext cx="1372674" cy="1830232"/>
      </dsp:txXfrm>
    </dsp:sp>
    <dsp:sp modelId="{1D61BB4A-8E84-48FC-AED1-C929395BDFB8}">
      <dsp:nvSpPr>
        <dsp:cNvPr id="0" name=""/>
        <dsp:cNvSpPr/>
      </dsp:nvSpPr>
      <dsp:spPr>
        <a:xfrm>
          <a:off x="715659" y="110116"/>
          <a:ext cx="4319347" cy="431934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4F69-D500-49E1-B979-1227024C2134}">
      <dsp:nvSpPr>
        <dsp:cNvPr id="0" name=""/>
        <dsp:cNvSpPr/>
      </dsp:nvSpPr>
      <dsp:spPr>
        <a:xfrm>
          <a:off x="542744" y="8878"/>
          <a:ext cx="4319347" cy="43193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0.57024</cdr:x>
      <cdr:y>0.29583</cdr:y>
    </cdr:from>
    <cdr:to>
      <cdr:x>0.6051</cdr:x>
      <cdr:y>0.84826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37351" y="1720542"/>
          <a:ext cx="338513" cy="321296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0.84379</cdr:x>
      <cdr:y>0.30347</cdr:y>
    </cdr:from>
    <cdr:to>
      <cdr:x>0.87335</cdr:x>
      <cdr:y>0.85558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193742" y="1765004"/>
          <a:ext cx="287068" cy="3211031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0.33026</cdr:x>
      <cdr:y>0.44607</cdr:y>
    </cdr:from>
    <cdr:to>
      <cdr:x>0.35545</cdr:x>
      <cdr:y>0.6225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07062" y="2594343"/>
          <a:ext cx="244586" cy="1026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4 035,8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0.60071</cdr:x>
      <cdr:y>0.44241</cdr:y>
    </cdr:from>
    <cdr:to>
      <cdr:x>0.62575</cdr:x>
      <cdr:y>0.63696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3303" y="2573078"/>
          <a:ext cx="243132" cy="1131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3 737,5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0.86964</cdr:x>
      <cdr:y>0.40843</cdr:y>
    </cdr:from>
    <cdr:to>
      <cdr:x>0.90182</cdr:x>
      <cdr:y>0.68921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444764" y="2375433"/>
          <a:ext cx="312493" cy="1633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3 654,4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0.29194</cdr:x>
      <cdr:y>0.25228</cdr:y>
    </cdr:from>
    <cdr:to>
      <cdr:x>0.3226</cdr:x>
      <cdr:y>0.82913</cdr:y>
    </cdr:to>
    <cdr:sp macro="" textlink="">
      <cdr:nvSpPr>
        <cdr:cNvPr id="11" name="Правая фигурная скобка 10"/>
        <cdr:cNvSpPr/>
      </cdr:nvSpPr>
      <cdr:spPr>
        <a:xfrm xmlns:a="http://schemas.openxmlformats.org/drawingml/2006/main">
          <a:off x="2834922" y="1467292"/>
          <a:ext cx="297731" cy="3354936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0.28427</cdr:x>
      <cdr:y>0.6384</cdr:y>
    </cdr:from>
    <cdr:to>
      <cdr:x>0.4529</cdr:x>
      <cdr:y>0.68807</cdr:y>
    </cdr:to>
    <cdr:sp macro="" textlink="">
      <cdr:nvSpPr>
        <cdr:cNvPr id="20" name="Выгнутая вверх стрелка 19"/>
        <cdr:cNvSpPr/>
      </cdr:nvSpPr>
      <cdr:spPr>
        <a:xfrm xmlns:a="http://schemas.openxmlformats.org/drawingml/2006/main">
          <a:off x="2760447" y="3416380"/>
          <a:ext cx="1637506" cy="26580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0.56457</cdr:x>
      <cdr:y>0.63045</cdr:y>
    </cdr:from>
    <cdr:to>
      <cdr:x>0.73758</cdr:x>
      <cdr:y>0.67218</cdr:y>
    </cdr:to>
    <cdr:sp macro="" textlink="">
      <cdr:nvSpPr>
        <cdr:cNvPr id="21" name="Выгнутая вверх стрелка 20"/>
        <cdr:cNvSpPr/>
      </cdr:nvSpPr>
      <cdr:spPr>
        <a:xfrm xmlns:a="http://schemas.openxmlformats.org/drawingml/2006/main">
          <a:off x="5482382" y="3373829"/>
          <a:ext cx="1680039" cy="223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0.33574</cdr:x>
      <cdr:y>0.28519</cdr:y>
    </cdr:from>
    <cdr:to>
      <cdr:x>0.42662</cdr:x>
      <cdr:y>0.37812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260224" y="1658678"/>
          <a:ext cx="882531" cy="540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100,6%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0.61057</cdr:x>
      <cdr:y>0.28519</cdr:y>
    </cdr:from>
    <cdr:to>
      <cdr:x>0.70692</cdr:x>
      <cdr:y>0.44766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928996" y="1658678"/>
          <a:ext cx="935652" cy="944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108,7%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0.27442</cdr:x>
      <cdr:y>0.34021</cdr:y>
    </cdr:from>
    <cdr:to>
      <cdr:x>0.45947</cdr:x>
      <cdr:y>0.39783</cdr:y>
    </cdr:to>
    <cdr:sp macro="" textlink="">
      <cdr:nvSpPr>
        <cdr:cNvPr id="24" name="Выгнутая вниз стрелка 23"/>
        <cdr:cNvSpPr/>
      </cdr:nvSpPr>
      <cdr:spPr>
        <a:xfrm xmlns:a="http://schemas.openxmlformats.org/drawingml/2006/main">
          <a:off x="2664796" y="1978653"/>
          <a:ext cx="1796954" cy="335119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0.55801</cdr:x>
      <cdr:y>0.34004</cdr:y>
    </cdr:from>
    <cdr:to>
      <cdr:x>0.7321</cdr:x>
      <cdr:y>0.37152</cdr:y>
    </cdr:to>
    <cdr:sp macro="" textlink="">
      <cdr:nvSpPr>
        <cdr:cNvPr id="25" name="Выгнутая вниз стрелка 24"/>
        <cdr:cNvSpPr/>
      </cdr:nvSpPr>
      <cdr:spPr>
        <a:xfrm xmlns:a="http://schemas.openxmlformats.org/drawingml/2006/main" rot="10800000" flipV="1">
          <a:off x="5418636" y="1977676"/>
          <a:ext cx="1690526" cy="183088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0.37406</cdr:x>
      <cdr:y>0.6682</cdr:y>
    </cdr:from>
    <cdr:to>
      <cdr:x>0.46822</cdr:x>
      <cdr:y>0.83907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3632364" y="35758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0.31165</cdr:x>
      <cdr:y>0.61058</cdr:y>
    </cdr:from>
    <cdr:to>
      <cdr:x>0.43647</cdr:x>
      <cdr:y>0.69999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026309" y="3267519"/>
          <a:ext cx="1212112" cy="47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0.34231</cdr:x>
      <cdr:y>0.63244</cdr:y>
    </cdr:from>
    <cdr:to>
      <cdr:x>0.42771</cdr:x>
      <cdr:y>0.72979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3324020" y="3384477"/>
          <a:ext cx="829339" cy="52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87,3%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0.6029</cdr:x>
      <cdr:y>0.67416</cdr:y>
    </cdr:from>
    <cdr:to>
      <cdr:x>0.69159</cdr:x>
      <cdr:y>0.72383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5854568" y="3607760"/>
          <a:ext cx="861237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0.57881</cdr:x>
      <cdr:y>0.6225</cdr:y>
    </cdr:from>
    <cdr:to>
      <cdr:x>0.72882</cdr:x>
      <cdr:y>0.68409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5620652" y="3331314"/>
          <a:ext cx="1456661" cy="32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0.61276</cdr:x>
      <cdr:y>0.63442</cdr:y>
    </cdr:from>
    <cdr:to>
      <cdr:x>0.72992</cdr:x>
      <cdr:y>0.84105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5950262" y="3395109"/>
          <a:ext cx="1137683" cy="1105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89,5%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0.66578</cdr:x>
      <cdr:y>0.03947</cdr:y>
    </cdr:from>
    <cdr:to>
      <cdr:x>0.96978</cdr:x>
      <cdr:y>0.09211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2705" y="216024"/>
          <a:ext cx="2736304" cy="288032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0.79378</cdr:x>
      <cdr:y>0.26316</cdr:y>
    </cdr:from>
    <cdr:to>
      <cdr:x>0.89537</cdr:x>
      <cdr:y>0.43024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4833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0.10555</cdr:x>
      <cdr:y>0</cdr:y>
    </cdr:from>
    <cdr:to>
      <cdr:x>0.4929</cdr:x>
      <cdr:y>0.23251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2162" y="0"/>
          <a:ext cx="3604469" cy="1272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объём :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2024 год – 2 428 356,8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2025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2 119 959,2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2026 год – 1 896 705,9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0.30332</cdr:x>
      <cdr:y>0.22461</cdr:y>
    </cdr:from>
    <cdr:to>
      <cdr:x>0.33026</cdr:x>
      <cdr:y>0.80311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945478" y="1176576"/>
          <a:ext cx="261605" cy="3030265"/>
        </a:xfrm>
        <a:prstGeom xmlns:a="http://schemas.openxmlformats.org/drawingml/2006/main" prst="rightBrac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0.57243</cdr:x>
      <cdr:y>0.28348</cdr:y>
    </cdr:from>
    <cdr:to>
      <cdr:x>0.59633</cdr:x>
      <cdr:y>0.81326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58663" y="1484925"/>
          <a:ext cx="232110" cy="277507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0.84845</cdr:x>
      <cdr:y>0.31393</cdr:y>
    </cdr:from>
    <cdr:to>
      <cdr:x>0.87747</cdr:x>
      <cdr:y>0.81123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239040" y="1644424"/>
          <a:ext cx="281802" cy="260494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0.33909</cdr:x>
      <cdr:y>0.36829</cdr:y>
    </cdr:from>
    <cdr:to>
      <cdr:x>0.36319</cdr:x>
      <cdr:y>0.64322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92825" y="1929199"/>
          <a:ext cx="234027" cy="1440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4035,8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0.60822</cdr:x>
      <cdr:y>0.41591</cdr:y>
    </cdr:from>
    <cdr:to>
      <cdr:x>0.64013</cdr:x>
      <cdr:y>0.66335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06207" y="2178605"/>
          <a:ext cx="309869" cy="1296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3737,5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0.88496</cdr:x>
      <cdr:y>0.43482</cdr:y>
    </cdr:from>
    <cdr:to>
      <cdr:x>0.91709</cdr:x>
      <cdr:y>0.66851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593574" y="2277684"/>
          <a:ext cx="312003" cy="1224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3654,4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0.14564</cdr:x>
      <cdr:y>0.4635</cdr:y>
    </cdr:from>
    <cdr:to>
      <cdr:x>0.23429</cdr:x>
      <cdr:y>0.57547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97388" y="2700669"/>
          <a:ext cx="850640" cy="65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   15,85 %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0.44372</cdr:x>
      <cdr:y>0.44343</cdr:y>
    </cdr:from>
    <cdr:to>
      <cdr:x>0.52462</cdr:x>
      <cdr:y>0.58872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7546" y="2583712"/>
          <a:ext cx="776218" cy="846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13,53 %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0.57026</cdr:x>
      <cdr:y>0.41026</cdr:y>
    </cdr:from>
    <cdr:to>
      <cdr:x>0.64026</cdr:x>
      <cdr:y>0.45799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50787" y="2304256"/>
          <a:ext cx="619989" cy="26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0.72851</cdr:x>
      <cdr:y>0.44708</cdr:y>
    </cdr:from>
    <cdr:to>
      <cdr:x>0.80719</cdr:x>
      <cdr:y>0.57736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90114" y="2604977"/>
          <a:ext cx="754928" cy="75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16,20 %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0.12195</cdr:x>
      <cdr:y>0.82229</cdr:y>
    </cdr:from>
    <cdr:to>
      <cdr:x>0.22519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20" y="4320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0.11498</cdr:x>
      <cdr:y>0.80769</cdr:y>
    </cdr:from>
    <cdr:to>
      <cdr:x>0.17189</cdr:x>
      <cdr:y>0.86706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18339" y="4536504"/>
          <a:ext cx="504051" cy="333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0.16669</cdr:x>
      <cdr:y>0.79695</cdr:y>
    </cdr:from>
    <cdr:to>
      <cdr:x>0.23318</cdr:x>
      <cdr:y>0.85185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99405" y="4476194"/>
          <a:ext cx="637955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0.44594</cdr:x>
      <cdr:y>0.79128</cdr:y>
    </cdr:from>
    <cdr:to>
      <cdr:x>0.51243</cdr:x>
      <cdr:y>0.85753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78811" y="4444297"/>
          <a:ext cx="637954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0.73405</cdr:x>
      <cdr:y>0.79487</cdr:y>
    </cdr:from>
    <cdr:to>
      <cdr:x>0.79832</cdr:x>
      <cdr:y>0.85564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043277" y="4464486"/>
          <a:ext cx="616688" cy="34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0.29539</cdr:x>
      <cdr:y>0.2219</cdr:y>
    </cdr:from>
    <cdr:to>
      <cdr:x>0.33604</cdr:x>
      <cdr:y>0.86284</cdr:y>
    </cdr:to>
    <cdr:sp macro="" textlink="">
      <cdr:nvSpPr>
        <cdr:cNvPr id="16" name="Правая фигурная скобка 15"/>
        <cdr:cNvSpPr/>
      </cdr:nvSpPr>
      <cdr:spPr>
        <a:xfrm xmlns:a="http://schemas.openxmlformats.org/drawingml/2006/main">
          <a:off x="2834271" y="1246350"/>
          <a:ext cx="390039" cy="359991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0.57695</cdr:x>
      <cdr:y>0.21752</cdr:y>
    </cdr:from>
    <cdr:to>
      <cdr:x>0.62573</cdr:x>
      <cdr:y>0.89866</cdr:y>
    </cdr:to>
    <cdr:sp macro="" textlink="">
      <cdr:nvSpPr>
        <cdr:cNvPr id="17" name="Правая фигурная скобка 16"/>
        <cdr:cNvSpPr/>
      </cdr:nvSpPr>
      <cdr:spPr>
        <a:xfrm xmlns:a="http://schemas.openxmlformats.org/drawingml/2006/main">
          <a:off x="5535907" y="1221720"/>
          <a:ext cx="468047" cy="382570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0.85262</cdr:x>
      <cdr:y>0.10442</cdr:y>
    </cdr:from>
    <cdr:to>
      <cdr:x>0.92243</cdr:x>
      <cdr:y>0.92336</cdr:y>
    </cdr:to>
    <cdr:sp macro="" textlink="">
      <cdr:nvSpPr>
        <cdr:cNvPr id="18" name="Правая фигурная скобка 17"/>
        <cdr:cNvSpPr/>
      </cdr:nvSpPr>
      <cdr:spPr>
        <a:xfrm xmlns:a="http://schemas.openxmlformats.org/drawingml/2006/main">
          <a:off x="8180945" y="627322"/>
          <a:ext cx="669866" cy="491966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0.25319</cdr:x>
      <cdr:y>0.47436</cdr:y>
    </cdr:from>
    <cdr:to>
      <cdr:x>0.28571</cdr:x>
      <cdr:y>0.65207</cdr:y>
    </cdr:to>
    <cdr:sp macro="" textlink="">
      <cdr:nvSpPr>
        <cdr:cNvPr id="20" name="TextBox 19"/>
        <cdr:cNvSpPr txBox="1"/>
      </cdr:nvSpPr>
      <cdr:spPr>
        <a:xfrm xmlns:a="http://schemas.openxmlformats.org/drawingml/2006/main" rot="16200000">
          <a:off x="1887425" y="3019346"/>
          <a:ext cx="998130" cy="28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5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0.33291</cdr:x>
      <cdr:y>0.39823</cdr:y>
    </cdr:from>
    <cdr:to>
      <cdr:x>0.37262</cdr:x>
      <cdr:y>0.60708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2757482" y="2829136"/>
          <a:ext cx="1254642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571 534,1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0.6321</cdr:x>
      <cdr:y>0.37859</cdr:y>
    </cdr:from>
    <cdr:to>
      <cdr:x>0.66646</cdr:x>
      <cdr:y>0.60177</cdr:y>
    </cdr:to>
    <cdr:sp macro="" textlink="">
      <cdr:nvSpPr>
        <cdr:cNvPr id="22" name="TextBox 21"/>
        <cdr:cNvSpPr txBox="1"/>
      </cdr:nvSpPr>
      <cdr:spPr>
        <a:xfrm xmlns:a="http://schemas.openxmlformats.org/drawingml/2006/main" rot="16200000">
          <a:off x="5559542" y="2779883"/>
          <a:ext cx="1340731" cy="329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</a:rPr>
            <a:t>566 869,7</a:t>
          </a:r>
          <a:endParaRPr lang="ru-RU" sz="16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0.92576</cdr:x>
      <cdr:y>0.33274</cdr:y>
    </cdr:from>
    <cdr:to>
      <cdr:x>0.96897</cdr:x>
      <cdr:y>0.58761</cdr:y>
    </cdr:to>
    <cdr:sp macro="" textlink="">
      <cdr:nvSpPr>
        <cdr:cNvPr id="23" name="TextBox 22"/>
        <cdr:cNvSpPr txBox="1"/>
      </cdr:nvSpPr>
      <cdr:spPr>
        <a:xfrm xmlns:a="http://schemas.openxmlformats.org/drawingml/2006/main" rot="16200000">
          <a:off x="8324499" y="2557131"/>
          <a:ext cx="1531088" cy="41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660 642,6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0.71134</cdr:x>
      <cdr:y>0.01549</cdr:y>
    </cdr:from>
    <cdr:to>
      <cdr:x>1</cdr:x>
      <cdr:y>0.95854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769854" y="77420"/>
          <a:ext cx="2747203" cy="471256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дифференцированного норматива отчислений в отношении каждого  муниципального образования устанавливается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Законом  Республики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Крым о бюджете Республики Крым на очередной финансовый год и на плановый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период,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исходя из протяженности автомобильных дорог местного значения, находящихся в собственности соответствующего муниципального образования, в виде норматива в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процентах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5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0.76826</cdr:x>
      <cdr:y>0.52275</cdr:y>
    </cdr:from>
    <cdr:to>
      <cdr:x>0.868</cdr:x>
      <cdr:y>0.62603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9330" y="2705008"/>
          <a:ext cx="723014" cy="53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fld id="{A5B1688D-F0BA-4875-B194-A3195E6D9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11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296"/>
            <a:ext cx="4984750" cy="44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243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fld id="{14A9C634-07F4-45F1-A988-EBF0875EB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907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0E283-2605-416B-8804-CB73C70B9206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E1C0-9145-4BAF-8055-723D0836F0F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7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4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609601"/>
            <a:ext cx="84201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953000"/>
            <a:ext cx="69342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2FDA2-4883-410A-A261-CB47ED49FB57}" type="datetime1">
              <a:rPr lang="ru-RU" altLang="ru-RU" smtClean="0"/>
              <a:pPr>
                <a:defRPr/>
              </a:pPr>
              <a:t>19.12.2023</a:t>
            </a:fld>
            <a:endParaRPr lang="en-US" alt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098E71-C24F-4F46-AAF9-37EE7D49D1E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C63D9-71C1-4533-B328-361EC4B55E85}" type="datetime1">
              <a:rPr lang="ru-RU" altLang="ru-RU" smtClean="0"/>
              <a:pPr>
                <a:defRPr/>
              </a:pPr>
              <a:t>19.12.2023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CC968-C089-4CA1-B7BB-CB0C4C2F710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86577-B424-4526-A223-7D6B7F87457B}" type="datetime1">
              <a:rPr lang="ru-RU" altLang="ru-RU" smtClean="0"/>
              <a:pPr>
                <a:defRPr/>
              </a:pPr>
              <a:t>19.12.2023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0BB2-7C19-4E19-B171-DBE546C13BC8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2" y="2304029"/>
            <a:ext cx="5362448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="" xmlns:a16="http://schemas.microsoft.com/office/drawing/2014/main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470" y="2579805"/>
            <a:ext cx="3448409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985" y="1275511"/>
            <a:ext cx="3949721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="" xmlns:a16="http://schemas.microsoft.com/office/drawing/2014/main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6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="" xmlns:a16="http://schemas.microsoft.com/office/drawing/2014/main" id="{FF49F5A1-2D54-4311-9E9E-CCB655F2B9FA}"/>
              </a:ext>
            </a:extLst>
          </p:cNvPr>
          <p:cNvSpPr/>
          <p:nvPr userDrawn="1"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7646" y="1802916"/>
            <a:ext cx="5538354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="" xmlns:a16="http://schemas.microsoft.com/office/drawing/2014/main" id="{D58D1A55-02F6-4A33-89F3-E192F941E0C6}"/>
              </a:ext>
            </a:extLst>
          </p:cNvPr>
          <p:cNvCxnSpPr/>
          <p:nvPr userDrawn="1"/>
        </p:nvCxnSpPr>
        <p:spPr>
          <a:xfrm>
            <a:off x="4953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="" xmlns:a16="http://schemas.microsoft.com/office/drawing/2014/main" id="{54AAED63-76C3-4895-BD6D-69B8C9EA5E2F}"/>
              </a:ext>
            </a:extLst>
          </p:cNvPr>
          <p:cNvSpPr/>
          <p:nvPr userDrawn="1"/>
        </p:nvSpPr>
        <p:spPr>
          <a:xfrm>
            <a:off x="4907044" y="2258568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="" xmlns:a16="http://schemas.microsoft.com/office/drawing/2014/main" id="{9D6749A7-7981-4F00-A857-E305F2BF82D7}"/>
              </a:ext>
            </a:extLst>
          </p:cNvPr>
          <p:cNvCxnSpPr/>
          <p:nvPr userDrawn="1"/>
        </p:nvCxnSpPr>
        <p:spPr>
          <a:xfrm>
            <a:off x="4465199" y="2315511"/>
            <a:ext cx="4387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="" xmlns:a16="http://schemas.microsoft.com/office/drawing/2014/main" id="{C9E3E371-E110-4B2F-A30F-678A9E556ECC}"/>
              </a:ext>
            </a:extLst>
          </p:cNvPr>
          <p:cNvSpPr/>
          <p:nvPr userDrawn="1"/>
        </p:nvSpPr>
        <p:spPr>
          <a:xfrm>
            <a:off x="4907044" y="3645193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="" xmlns:a16="http://schemas.microsoft.com/office/drawing/2014/main" id="{45823006-C764-4B07-8F7A-7F3D6F665595}"/>
              </a:ext>
            </a:extLst>
          </p:cNvPr>
          <p:cNvCxnSpPr/>
          <p:nvPr userDrawn="1"/>
        </p:nvCxnSpPr>
        <p:spPr>
          <a:xfrm>
            <a:off x="4998956" y="3692900"/>
            <a:ext cx="4263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C3169977-E8B8-4082-9803-CAD30AE9CB8C}"/>
              </a:ext>
            </a:extLst>
          </p:cNvPr>
          <p:cNvGrpSpPr/>
          <p:nvPr userDrawn="1"/>
        </p:nvGrpSpPr>
        <p:grpSpPr>
          <a:xfrm>
            <a:off x="3599060" y="1787947"/>
            <a:ext cx="856671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="" xmlns:a16="http://schemas.microsoft.com/office/drawing/2014/main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="" xmlns:a16="http://schemas.microsoft.com/office/drawing/2014/main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A1D17E1-D26E-4810-B902-133B3ECFE31B}"/>
              </a:ext>
            </a:extLst>
          </p:cNvPr>
          <p:cNvGrpSpPr/>
          <p:nvPr userDrawn="1"/>
        </p:nvGrpSpPr>
        <p:grpSpPr>
          <a:xfrm>
            <a:off x="5425322" y="3165718"/>
            <a:ext cx="859861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="" xmlns:a16="http://schemas.microsoft.com/office/drawing/2014/main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="" xmlns:a16="http://schemas.microsoft.com/office/drawing/2014/main" id="{16BBC598-1BDE-4D1A-BB88-72DA17CE70D4}"/>
              </a:ext>
            </a:extLst>
          </p:cNvPr>
          <p:cNvCxnSpPr/>
          <p:nvPr userDrawn="1"/>
        </p:nvCxnSpPr>
        <p:spPr>
          <a:xfrm>
            <a:off x="4960009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2357" y="3092511"/>
            <a:ext cx="3099471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="" xmlns:a16="http://schemas.microsoft.com/office/drawing/2014/main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965" y="1691760"/>
            <a:ext cx="3099471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="" xmlns:a16="http://schemas.microsoft.com/office/drawing/2014/main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69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58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799" y="1495974"/>
            <a:ext cx="43345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3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="" xmlns:a16="http://schemas.microsoft.com/office/drawing/2014/main" id="{E2139B24-BD53-4D4C-A303-1C2E2FEAD0E7}"/>
              </a:ext>
            </a:extLst>
          </p:cNvPr>
          <p:cNvSpPr/>
          <p:nvPr userDrawn="1"/>
        </p:nvSpPr>
        <p:spPr>
          <a:xfrm>
            <a:off x="824210" y="4566718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210" y="4566718"/>
            <a:ext cx="3829742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="" xmlns:a16="http://schemas.microsoft.com/office/drawing/2014/main" id="{D1D352EC-0BDB-42A5-AD18-B94F5A0B6938}"/>
              </a:ext>
            </a:extLst>
          </p:cNvPr>
          <p:cNvSpPr/>
          <p:nvPr userDrawn="1"/>
        </p:nvSpPr>
        <p:spPr>
          <a:xfrm>
            <a:off x="824793" y="3026486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="" xmlns:a16="http://schemas.microsoft.com/office/drawing/2014/main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793" y="3037138"/>
            <a:ext cx="3829742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A030F021-A705-4E91-8D9F-0F1C356ED8DE}"/>
              </a:ext>
            </a:extLst>
          </p:cNvPr>
          <p:cNvSpPr/>
          <p:nvPr userDrawn="1"/>
        </p:nvSpPr>
        <p:spPr>
          <a:xfrm>
            <a:off x="824210" y="1491301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885" y="1501953"/>
            <a:ext cx="3810393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0" y="1491299"/>
            <a:ext cx="4533800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="" xmlns:a16="http://schemas.microsoft.com/office/drawing/2014/main" id="{8D241BC1-FE1A-4327-9819-38305DE7A001}"/>
              </a:ext>
            </a:extLst>
          </p:cNvPr>
          <p:cNvSpPr/>
          <p:nvPr/>
        </p:nvSpPr>
        <p:spPr>
          <a:xfrm>
            <a:off x="447509" y="1646835"/>
            <a:ext cx="7605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="" xmlns:a16="http://schemas.microsoft.com/office/drawing/2014/main" id="{6A9B7A21-DA96-4CC5-90E1-18E81C0196D2}"/>
              </a:ext>
            </a:extLst>
          </p:cNvPr>
          <p:cNvSpPr/>
          <p:nvPr/>
        </p:nvSpPr>
        <p:spPr>
          <a:xfrm>
            <a:off x="447509" y="3182020"/>
            <a:ext cx="7605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="" xmlns:a16="http://schemas.microsoft.com/office/drawing/2014/main" id="{76686AEE-B181-4A00-ABF7-E414758A43C0}"/>
              </a:ext>
            </a:extLst>
          </p:cNvPr>
          <p:cNvSpPr/>
          <p:nvPr/>
        </p:nvSpPr>
        <p:spPr>
          <a:xfrm>
            <a:off x="447509" y="4717205"/>
            <a:ext cx="7605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="" xmlns:a16="http://schemas.microsoft.com/office/drawing/2014/main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2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E5E3-FD1A-416E-B22A-96272A4752E4}" type="datetime1">
              <a:rPr lang="ru-RU" altLang="ru-RU" smtClean="0"/>
              <a:pPr>
                <a:defRPr/>
              </a:pPr>
              <a:t>19.12.2023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E194D-2827-4A3E-AF95-6D9ED7A47FA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1371601"/>
            <a:ext cx="84201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068763"/>
            <a:ext cx="84201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0782B-41D1-4A37-BF2C-D7CB0A66BA50}" type="datetime1">
              <a:rPr lang="ru-RU" altLang="ru-RU" smtClean="0"/>
              <a:pPr>
                <a:defRPr/>
              </a:pPr>
              <a:t>19.12.2023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28731-9286-4B2C-8D0F-DBEF230411CC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Oval 6"/>
          <p:cNvSpPr/>
          <p:nvPr/>
        </p:nvSpPr>
        <p:spPr>
          <a:xfrm>
            <a:off x="4870450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7144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54789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36B24-8A49-42B0-999A-0C24F608567E}" type="datetime1">
              <a:rPr lang="ru-RU" altLang="ru-RU" smtClean="0"/>
              <a:pPr>
                <a:defRPr/>
              </a:pPr>
              <a:t>19.12.2023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FD488-90DC-468D-87FE-D2689698359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" y="1600200"/>
            <a:ext cx="4378452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687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1600200"/>
            <a:ext cx="437859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71AEE-1DE8-4095-8B25-1C2F50ED0FD4}" type="datetime1">
              <a:rPr lang="ru-RU" altLang="ru-RU" smtClean="0"/>
              <a:pPr>
                <a:defRPr/>
              </a:pPr>
              <a:t>19.12.2023</a:t>
            </a:fld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87E9B-7329-455B-8136-90996EC902C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5300" y="2212848"/>
            <a:ext cx="4378452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61966" y="2212849"/>
            <a:ext cx="4378452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1F69D-D459-4CCF-BF65-916E21E631A0}" type="datetime1">
              <a:rPr lang="ru-RU" altLang="ru-RU" smtClean="0"/>
              <a:pPr>
                <a:defRPr/>
              </a:pPr>
              <a:t>19.12.2023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4EE2B-5728-46FF-A33A-A130D4B25DC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8EA9-481C-40B8-A3C0-7755F530E623}" type="datetime1">
              <a:rPr lang="ru-RU" altLang="ru-RU" smtClean="0"/>
              <a:pPr>
                <a:defRPr/>
              </a:pPr>
              <a:t>19.12.2023</a:t>
            </a:fld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0CADA-7892-49B3-A1A4-02CC8509D212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345" y="266700"/>
            <a:ext cx="3259006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066" y="273051"/>
            <a:ext cx="54121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345" y="2438401"/>
            <a:ext cx="3259006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AA3B9-E3B4-4948-8514-BBB78054D94B}" type="datetime1">
              <a:rPr lang="ru-RU" altLang="ru-RU" smtClean="0"/>
              <a:pPr>
                <a:defRPr/>
              </a:pPr>
              <a:t>19.12.2023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D7399-16E1-4F67-B35C-C8367750A8A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541" y="228600"/>
            <a:ext cx="6187809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33803" y="1143000"/>
            <a:ext cx="655928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541" y="5810250"/>
            <a:ext cx="6187809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E1FC6-9760-458A-84E0-D0CF2B260673}" type="datetime1">
              <a:rPr lang="ru-RU" altLang="ru-RU" smtClean="0"/>
              <a:pPr>
                <a:defRPr/>
              </a:pPr>
              <a:t>19.12.2023</a:t>
            </a:fld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33421-EA71-40AB-9903-58E4A1C761E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3627" y="6356351"/>
            <a:ext cx="2259806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E3BA57C-0639-4FF7-B6F8-51B11B6E47C7}" type="datetime1">
              <a:rPr lang="ru-RU" altLang="ru-RU" smtClean="0"/>
              <a:pPr>
                <a:defRPr/>
              </a:pPr>
              <a:t>19.12.2023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096" y="6356351"/>
            <a:ext cx="3085306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219" y="6356351"/>
            <a:ext cx="608806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6B540BF-8BC5-4770-AB5E-F5D0C8D6B57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Oval 6"/>
          <p:cNvSpPr/>
          <p:nvPr/>
        </p:nvSpPr>
        <p:spPr>
          <a:xfrm>
            <a:off x="9162574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6546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9" r:id="rId1"/>
    <p:sldLayoutId id="2147485580" r:id="rId2"/>
    <p:sldLayoutId id="2147485581" r:id="rId3"/>
    <p:sldLayoutId id="2147485582" r:id="rId4"/>
    <p:sldLayoutId id="2147485583" r:id="rId5"/>
    <p:sldLayoutId id="2147485584" r:id="rId6"/>
    <p:sldLayoutId id="2147485585" r:id="rId7"/>
    <p:sldLayoutId id="2147485586" r:id="rId8"/>
    <p:sldLayoutId id="2147485587" r:id="rId9"/>
    <p:sldLayoutId id="2147485588" r:id="rId10"/>
    <p:sldLayoutId id="2147485589" r:id="rId11"/>
    <p:sldLayoutId id="2147485590" r:id="rId12"/>
    <p:sldLayoutId id="2147485591" r:id="rId13"/>
    <p:sldLayoutId id="2147485592" r:id="rId14"/>
    <p:sldLayoutId id="2147485593" r:id="rId15"/>
    <p:sldLayoutId id="2147485594" r:id="rId16"/>
    <p:sldLayoutId id="2147485595" r:id="rId17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38.svg"/><Relationship Id="rId4" Type="http://schemas.openxmlformats.org/officeDocument/2006/relationships/image" Target="../media/image8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97504"/>
            <a:ext cx="9906000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cs typeface="Times New Roman" pitchFamily="18" charset="0"/>
              </a:rPr>
              <a:t> БЮДЖЕТ </a:t>
            </a:r>
            <a:r>
              <a:rPr lang="ru-RU" sz="2600" b="1" dirty="0">
                <a:cs typeface="Times New Roman" pitchFamily="18" charset="0"/>
              </a:rPr>
              <a:t>МУНИЦИПАЛЬНОГО ОБРАЗОВАНИЯ ГОРОДСКОЙ ОКРУГ ЕВПАТОРИЯ РЕСПУБЛИКИ КРЫМ НА </a:t>
            </a:r>
            <a:r>
              <a:rPr lang="ru-RU" sz="2600" b="1" dirty="0" smtClean="0">
                <a:cs typeface="Times New Roman" pitchFamily="18" charset="0"/>
              </a:rPr>
              <a:t>2024 </a:t>
            </a:r>
            <a:r>
              <a:rPr lang="ru-RU" sz="2600" b="1" dirty="0">
                <a:cs typeface="Times New Roman" pitchFamily="18" charset="0"/>
              </a:rPr>
              <a:t>ГОД И НА ПЛАНОВЫЙ ПЕРИОД </a:t>
            </a:r>
            <a:r>
              <a:rPr lang="ru-RU" sz="2600" b="1" dirty="0" smtClean="0">
                <a:cs typeface="Times New Roman" pitchFamily="18" charset="0"/>
              </a:rPr>
              <a:t>2025 </a:t>
            </a:r>
            <a:r>
              <a:rPr lang="ru-RU" sz="2600" b="1" dirty="0">
                <a:cs typeface="Times New Roman" pitchFamily="18" charset="0"/>
              </a:rPr>
              <a:t>И </a:t>
            </a:r>
            <a:r>
              <a:rPr lang="ru-RU" sz="2600" b="1" dirty="0" smtClean="0">
                <a:cs typeface="Times New Roman" pitchFamily="18" charset="0"/>
              </a:rPr>
              <a:t>2026 </a:t>
            </a:r>
            <a:r>
              <a:rPr lang="ru-RU" sz="2600" b="1" dirty="0">
                <a:cs typeface="Times New Roman" pitchFamily="18" charset="0"/>
              </a:rPr>
              <a:t>ГОДОВ</a:t>
            </a:r>
            <a:endParaRPr lang="ru-RU" sz="26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" y="1"/>
            <a:ext cx="9906001" cy="51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369" y="865038"/>
            <a:ext cx="4334558" cy="4619284"/>
          </a:xfrm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БЮДЖЕТ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(от старонормандского </a:t>
            </a:r>
            <a:r>
              <a:rPr lang="en-US" dirty="0" smtClean="0">
                <a:solidFill>
                  <a:schemeClr val="tx1"/>
                </a:solidFill>
              </a:rPr>
              <a:t>bougette </a:t>
            </a:r>
            <a:r>
              <a:rPr lang="ru-RU" dirty="0" smtClean="0">
                <a:solidFill>
                  <a:schemeClr val="tx1"/>
                </a:solidFill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Бюджет - это план доходов и расходов.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	Каждый житель города Евпатории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r="26022"/>
          <a:stretch>
            <a:fillRect/>
          </a:stretch>
        </p:blipFill>
        <p:spPr/>
      </p:pic>
      <p:sp>
        <p:nvSpPr>
          <p:cNvPr id="3" name="AutoShape 2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411" y="112258"/>
            <a:ext cx="69427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КАКИЕ БЫВАЮТ БЮДЖЕТЫ?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41231" y="1484313"/>
            <a:ext cx="17937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семьи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704431" y="1989139"/>
            <a:ext cx="2574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Constantia" pitchFamily="18" charset="0"/>
              </a:rPr>
              <a:t>Бюджеты </a:t>
            </a:r>
            <a:r>
              <a:rPr lang="ru-RU" altLang="ru-RU" dirty="0">
                <a:latin typeface="Constantia" pitchFamily="18" charset="0"/>
              </a:rPr>
              <a:t>публично- правовых</a:t>
            </a:r>
            <a:r>
              <a:rPr lang="ru-RU" altLang="ru-RU" sz="1600" dirty="0">
                <a:latin typeface="Constantia" pitchFamily="18" charset="0"/>
              </a:rPr>
              <a:t> образований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7214527" y="1665288"/>
            <a:ext cx="273102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организаций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28229" y="5337176"/>
            <a:ext cx="28084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Российской Федерации (федеральный бюджет, бюджеты государственных внебюджетных фондов РФ)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393149" y="5337176"/>
            <a:ext cx="3198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субъектов Российской Федерации (региональные бюджеты, бюджеты территориальных фондов ОМС)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980635" y="5337175"/>
            <a:ext cx="20293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муниципальных образований (местные бюджеты)</a:t>
            </a:r>
          </a:p>
        </p:txBody>
      </p:sp>
      <p:pic>
        <p:nvPicPr>
          <p:cNvPr id="7179" name="Picture 5" descr="C:\Users\Public\Pictures\Sample Pictures\76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" y="1943100"/>
            <a:ext cx="1943365" cy="1485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27" y="1984376"/>
            <a:ext cx="1974321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903244" y="1052514"/>
            <a:ext cx="545175" cy="528637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378472" y="1052513"/>
            <a:ext cx="741230" cy="4318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992556" y="1268413"/>
            <a:ext cx="0" cy="9286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236649" y="2852738"/>
            <a:ext cx="780785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03794" y="2852738"/>
            <a:ext cx="629444" cy="8048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92556" y="2901951"/>
            <a:ext cx="0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53" y="3933825"/>
            <a:ext cx="249541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10" y="3694113"/>
            <a:ext cx="2540906" cy="1643063"/>
          </a:xfrm>
          <a:prstGeom prst="rect">
            <a:avLst/>
          </a:prstGeom>
        </p:spPr>
      </p:pic>
      <p:pic>
        <p:nvPicPr>
          <p:cNvPr id="22" name="Рисунок 21" descr="S:\Латышева Е.А\Формирование бюджета 2024-2026\БЮДЖЕТ ДЛЯ ГРАЖДАН\g0gl6e0nrzymb9v2o98pfvanibxveyw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0" y="3933825"/>
            <a:ext cx="2235885" cy="1403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0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503911"/>
              </p:ext>
            </p:extLst>
          </p:nvPr>
        </p:nvGraphicFramePr>
        <p:xfrm>
          <a:off x="426629" y="1374458"/>
          <a:ext cx="5093489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149115"/>
              </p:ext>
            </p:extLst>
          </p:nvPr>
        </p:nvGraphicFramePr>
        <p:xfrm>
          <a:off x="5193221" y="1472184"/>
          <a:ext cx="5567643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25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59E4FA9-F4F9-402B-A060-84A06F5A6373}"/>
              </a:ext>
            </a:extLst>
          </p:cNvPr>
          <p:cNvSpPr/>
          <p:nvPr/>
        </p:nvSpPr>
        <p:spPr>
          <a:xfrm>
            <a:off x="134302" y="2015053"/>
            <a:ext cx="9906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="" xmlns:a16="http://schemas.microsoft.com/office/drawing/2014/main" id="{F5B796DF-5BB3-4015-9CF1-A8B882610369}"/>
              </a:ext>
            </a:extLst>
          </p:cNvPr>
          <p:cNvSpPr/>
          <p:nvPr/>
        </p:nvSpPr>
        <p:spPr>
          <a:xfrm>
            <a:off x="4466937" y="1578260"/>
            <a:ext cx="998197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="" xmlns:a16="http://schemas.microsoft.com/office/drawing/2014/main" id="{44CB67F4-0506-459C-999B-98180B9CCD0B}"/>
              </a:ext>
            </a:extLst>
          </p:cNvPr>
          <p:cNvSpPr/>
          <p:nvPr/>
        </p:nvSpPr>
        <p:spPr>
          <a:xfrm>
            <a:off x="7533801" y="1611237"/>
            <a:ext cx="93686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2C6A671-2333-4605-B72D-894E9AD0B96E}"/>
              </a:ext>
            </a:extLst>
          </p:cNvPr>
          <p:cNvSpPr/>
          <p:nvPr/>
        </p:nvSpPr>
        <p:spPr>
          <a:xfrm>
            <a:off x="347353" y="2867513"/>
            <a:ext cx="2724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 </a:t>
            </a:r>
            <a:r>
              <a:rPr lang="ru-RU" sz="1800" dirty="0" smtClean="0">
                <a:cs typeface="Times New Roman" panose="02020603050405020304" pitchFamily="18" charset="0"/>
              </a:rPr>
              <a:t>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</a:t>
            </a:r>
            <a:r>
              <a:rPr lang="ru-RU" sz="1800" dirty="0" smtClean="0"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cs typeface="Times New Roman" panose="02020603050405020304" pitchFamily="18" charset="0"/>
              </a:rPr>
              <a:t>больше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  <a:endParaRPr lang="ru-RU" sz="18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4B3486D-044B-4ABC-AC17-AD2E7AAB0D6F}"/>
              </a:ext>
            </a:extLst>
          </p:cNvPr>
          <p:cNvSpPr/>
          <p:nvPr/>
        </p:nvSpPr>
        <p:spPr>
          <a:xfrm>
            <a:off x="3372407" y="2665777"/>
            <a:ext cx="3187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cs typeface="Times New Roman" pitchFamily="18" charset="0"/>
              </a:rPr>
              <a:t>Объем</a:t>
            </a:r>
            <a:r>
              <a:rPr lang="ru-RU" sz="1800" dirty="0" smtClean="0">
                <a:cs typeface="Times New Roman" pitchFamily="18" charset="0"/>
              </a:rPr>
              <a:t> предусмотренных бюджетом </a:t>
            </a:r>
            <a:r>
              <a:rPr lang="ru-RU" sz="1800" b="1" dirty="0" smtClean="0">
                <a:cs typeface="Times New Roman" pitchFamily="18" charset="0"/>
              </a:rPr>
              <a:t>расходов соответствует </a:t>
            </a:r>
            <a:r>
              <a:rPr lang="ru-RU" sz="1800" dirty="0" smtClean="0">
                <a:cs typeface="Times New Roman" pitchFamily="18" charset="0"/>
              </a:rPr>
              <a:t>суммарному </a:t>
            </a:r>
            <a:r>
              <a:rPr lang="ru-RU" sz="1800" b="1" dirty="0" smtClean="0">
                <a:cs typeface="Times New Roman" pitchFamily="18" charset="0"/>
              </a:rPr>
              <a:t>объему доходов </a:t>
            </a:r>
            <a:r>
              <a:rPr lang="ru-RU" sz="1800" dirty="0" smtClean="0">
                <a:cs typeface="Times New Roman" pitchFamily="18" charset="0"/>
              </a:rPr>
              <a:t>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95662B2-E06C-44A9-B3C3-A2416745EED1}"/>
              </a:ext>
            </a:extLst>
          </p:cNvPr>
          <p:cNvSpPr/>
          <p:nvPr/>
        </p:nvSpPr>
        <p:spPr>
          <a:xfrm>
            <a:off x="6911163" y="2867513"/>
            <a:ext cx="2526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</a:t>
            </a:r>
            <a:r>
              <a:rPr lang="ru-RU" sz="1800" dirty="0" smtClean="0">
                <a:cs typeface="Times New Roman" panose="02020603050405020304" pitchFamily="18" charset="0"/>
              </a:rPr>
              <a:t> 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 меньше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4" name="Oval 7">
            <a:extLst>
              <a:ext uri="{FF2B5EF4-FFF2-40B4-BE49-F238E27FC236}">
                <a16:creationId xmlns="" xmlns:a16="http://schemas.microsoft.com/office/drawing/2014/main" id="{F867D8BF-3A9E-4C03-BFE9-9F07056C235B}"/>
              </a:ext>
            </a:extLst>
          </p:cNvPr>
          <p:cNvSpPr/>
          <p:nvPr/>
        </p:nvSpPr>
        <p:spPr>
          <a:xfrm>
            <a:off x="1063257" y="1562354"/>
            <a:ext cx="967688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375"/>
          <p:cNvGrpSpPr>
            <a:grpSpLocks noChangeAspect="1"/>
          </p:cNvGrpSpPr>
          <p:nvPr/>
        </p:nvGrpSpPr>
        <p:grpSpPr bwMode="auto">
          <a:xfrm>
            <a:off x="7883660" y="1935043"/>
            <a:ext cx="257782" cy="268020"/>
            <a:chOff x="131" y="3696"/>
            <a:chExt cx="2944" cy="2487"/>
          </a:xfrm>
          <a:solidFill>
            <a:schemeClr val="bg1"/>
          </a:solidFill>
        </p:grpSpPr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2664" y="5415"/>
              <a:ext cx="411" cy="768"/>
            </a:xfrm>
            <a:custGeom>
              <a:avLst/>
              <a:gdLst>
                <a:gd name="T0" fmla="*/ 154 w 823"/>
                <a:gd name="T1" fmla="*/ 0 h 1537"/>
                <a:gd name="T2" fmla="*/ 668 w 823"/>
                <a:gd name="T3" fmla="*/ 0 h 1537"/>
                <a:gd name="T4" fmla="*/ 709 w 823"/>
                <a:gd name="T5" fmla="*/ 6 h 1537"/>
                <a:gd name="T6" fmla="*/ 747 w 823"/>
                <a:gd name="T7" fmla="*/ 22 h 1537"/>
                <a:gd name="T8" fmla="*/ 779 w 823"/>
                <a:gd name="T9" fmla="*/ 45 h 1537"/>
                <a:gd name="T10" fmla="*/ 802 w 823"/>
                <a:gd name="T11" fmla="*/ 77 h 1537"/>
                <a:gd name="T12" fmla="*/ 818 w 823"/>
                <a:gd name="T13" fmla="*/ 114 h 1537"/>
                <a:gd name="T14" fmla="*/ 823 w 823"/>
                <a:gd name="T15" fmla="*/ 156 h 1537"/>
                <a:gd name="T16" fmla="*/ 823 w 823"/>
                <a:gd name="T17" fmla="*/ 1382 h 1537"/>
                <a:gd name="T18" fmla="*/ 818 w 823"/>
                <a:gd name="T19" fmla="*/ 1423 h 1537"/>
                <a:gd name="T20" fmla="*/ 802 w 823"/>
                <a:gd name="T21" fmla="*/ 1460 h 1537"/>
                <a:gd name="T22" fmla="*/ 779 w 823"/>
                <a:gd name="T23" fmla="*/ 1492 h 1537"/>
                <a:gd name="T24" fmla="*/ 747 w 823"/>
                <a:gd name="T25" fmla="*/ 1516 h 1537"/>
                <a:gd name="T26" fmla="*/ 709 w 823"/>
                <a:gd name="T27" fmla="*/ 1532 h 1537"/>
                <a:gd name="T28" fmla="*/ 668 w 823"/>
                <a:gd name="T29" fmla="*/ 1537 h 1537"/>
                <a:gd name="T30" fmla="*/ 154 w 823"/>
                <a:gd name="T31" fmla="*/ 1537 h 1537"/>
                <a:gd name="T32" fmla="*/ 113 w 823"/>
                <a:gd name="T33" fmla="*/ 1532 h 1537"/>
                <a:gd name="T34" fmla="*/ 77 w 823"/>
                <a:gd name="T35" fmla="*/ 1516 h 1537"/>
                <a:gd name="T36" fmla="*/ 45 w 823"/>
                <a:gd name="T37" fmla="*/ 1492 h 1537"/>
                <a:gd name="T38" fmla="*/ 22 w 823"/>
                <a:gd name="T39" fmla="*/ 1460 h 1537"/>
                <a:gd name="T40" fmla="*/ 6 w 823"/>
                <a:gd name="T41" fmla="*/ 1423 h 1537"/>
                <a:gd name="T42" fmla="*/ 0 w 823"/>
                <a:gd name="T43" fmla="*/ 1382 h 1537"/>
                <a:gd name="T44" fmla="*/ 0 w 823"/>
                <a:gd name="T45" fmla="*/ 156 h 1537"/>
                <a:gd name="T46" fmla="*/ 6 w 823"/>
                <a:gd name="T47" fmla="*/ 114 h 1537"/>
                <a:gd name="T48" fmla="*/ 22 w 823"/>
                <a:gd name="T49" fmla="*/ 77 h 1537"/>
                <a:gd name="T50" fmla="*/ 45 w 823"/>
                <a:gd name="T51" fmla="*/ 45 h 1537"/>
                <a:gd name="T52" fmla="*/ 77 w 823"/>
                <a:gd name="T53" fmla="*/ 22 h 1537"/>
                <a:gd name="T54" fmla="*/ 113 w 823"/>
                <a:gd name="T55" fmla="*/ 6 h 1537"/>
                <a:gd name="T56" fmla="*/ 154 w 823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3" h="1537">
                  <a:moveTo>
                    <a:pt x="154" y="0"/>
                  </a:moveTo>
                  <a:lnTo>
                    <a:pt x="668" y="0"/>
                  </a:lnTo>
                  <a:lnTo>
                    <a:pt x="709" y="6"/>
                  </a:lnTo>
                  <a:lnTo>
                    <a:pt x="747" y="22"/>
                  </a:lnTo>
                  <a:lnTo>
                    <a:pt x="779" y="45"/>
                  </a:lnTo>
                  <a:lnTo>
                    <a:pt x="802" y="77"/>
                  </a:lnTo>
                  <a:lnTo>
                    <a:pt x="818" y="114"/>
                  </a:lnTo>
                  <a:lnTo>
                    <a:pt x="823" y="156"/>
                  </a:lnTo>
                  <a:lnTo>
                    <a:pt x="823" y="1382"/>
                  </a:lnTo>
                  <a:lnTo>
                    <a:pt x="818" y="1423"/>
                  </a:lnTo>
                  <a:lnTo>
                    <a:pt x="802" y="1460"/>
                  </a:lnTo>
                  <a:lnTo>
                    <a:pt x="779" y="1492"/>
                  </a:lnTo>
                  <a:lnTo>
                    <a:pt x="747" y="1516"/>
                  </a:lnTo>
                  <a:lnTo>
                    <a:pt x="709" y="1532"/>
                  </a:lnTo>
                  <a:lnTo>
                    <a:pt x="668" y="1537"/>
                  </a:lnTo>
                  <a:lnTo>
                    <a:pt x="154" y="1537"/>
                  </a:lnTo>
                  <a:lnTo>
                    <a:pt x="113" y="1532"/>
                  </a:lnTo>
                  <a:lnTo>
                    <a:pt x="77" y="1516"/>
                  </a:lnTo>
                  <a:lnTo>
                    <a:pt x="45" y="1492"/>
                  </a:lnTo>
                  <a:lnTo>
                    <a:pt x="22" y="1460"/>
                  </a:lnTo>
                  <a:lnTo>
                    <a:pt x="6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6" y="114"/>
                  </a:lnTo>
                  <a:lnTo>
                    <a:pt x="22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2031" y="5120"/>
              <a:ext cx="411" cy="1063"/>
            </a:xfrm>
            <a:custGeom>
              <a:avLst/>
              <a:gdLst>
                <a:gd name="T0" fmla="*/ 154 w 824"/>
                <a:gd name="T1" fmla="*/ 0 h 2126"/>
                <a:gd name="T2" fmla="*/ 668 w 824"/>
                <a:gd name="T3" fmla="*/ 0 h 2126"/>
                <a:gd name="T4" fmla="*/ 704 w 824"/>
                <a:gd name="T5" fmla="*/ 4 h 2126"/>
                <a:gd name="T6" fmla="*/ 736 w 824"/>
                <a:gd name="T7" fmla="*/ 16 h 2126"/>
                <a:gd name="T8" fmla="*/ 766 w 824"/>
                <a:gd name="T9" fmla="*/ 34 h 2126"/>
                <a:gd name="T10" fmla="*/ 790 w 824"/>
                <a:gd name="T11" fmla="*/ 59 h 2126"/>
                <a:gd name="T12" fmla="*/ 807 w 824"/>
                <a:gd name="T13" fmla="*/ 88 h 2126"/>
                <a:gd name="T14" fmla="*/ 820 w 824"/>
                <a:gd name="T15" fmla="*/ 120 h 2126"/>
                <a:gd name="T16" fmla="*/ 824 w 824"/>
                <a:gd name="T17" fmla="*/ 156 h 2126"/>
                <a:gd name="T18" fmla="*/ 824 w 824"/>
                <a:gd name="T19" fmla="*/ 1971 h 2126"/>
                <a:gd name="T20" fmla="*/ 818 w 824"/>
                <a:gd name="T21" fmla="*/ 2012 h 2126"/>
                <a:gd name="T22" fmla="*/ 802 w 824"/>
                <a:gd name="T23" fmla="*/ 2049 h 2126"/>
                <a:gd name="T24" fmla="*/ 779 w 824"/>
                <a:gd name="T25" fmla="*/ 2081 h 2126"/>
                <a:gd name="T26" fmla="*/ 747 w 824"/>
                <a:gd name="T27" fmla="*/ 2105 h 2126"/>
                <a:gd name="T28" fmla="*/ 709 w 824"/>
                <a:gd name="T29" fmla="*/ 2121 h 2126"/>
                <a:gd name="T30" fmla="*/ 668 w 824"/>
                <a:gd name="T31" fmla="*/ 2126 h 2126"/>
                <a:gd name="T32" fmla="*/ 154 w 824"/>
                <a:gd name="T33" fmla="*/ 2126 h 2126"/>
                <a:gd name="T34" fmla="*/ 113 w 824"/>
                <a:gd name="T35" fmla="*/ 2121 h 2126"/>
                <a:gd name="T36" fmla="*/ 75 w 824"/>
                <a:gd name="T37" fmla="*/ 2105 h 2126"/>
                <a:gd name="T38" fmla="*/ 45 w 824"/>
                <a:gd name="T39" fmla="*/ 2081 h 2126"/>
                <a:gd name="T40" fmla="*/ 20 w 824"/>
                <a:gd name="T41" fmla="*/ 2049 h 2126"/>
                <a:gd name="T42" fmla="*/ 6 w 824"/>
                <a:gd name="T43" fmla="*/ 2012 h 2126"/>
                <a:gd name="T44" fmla="*/ 0 w 824"/>
                <a:gd name="T45" fmla="*/ 1971 h 2126"/>
                <a:gd name="T46" fmla="*/ 0 w 824"/>
                <a:gd name="T47" fmla="*/ 156 h 2126"/>
                <a:gd name="T48" fmla="*/ 6 w 824"/>
                <a:gd name="T49" fmla="*/ 115 h 2126"/>
                <a:gd name="T50" fmla="*/ 20 w 824"/>
                <a:gd name="T51" fmla="*/ 77 h 2126"/>
                <a:gd name="T52" fmla="*/ 45 w 824"/>
                <a:gd name="T53" fmla="*/ 45 h 2126"/>
                <a:gd name="T54" fmla="*/ 75 w 824"/>
                <a:gd name="T55" fmla="*/ 22 h 2126"/>
                <a:gd name="T56" fmla="*/ 113 w 824"/>
                <a:gd name="T57" fmla="*/ 6 h 2126"/>
                <a:gd name="T58" fmla="*/ 154 w 824"/>
                <a:gd name="T59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4" h="2126">
                  <a:moveTo>
                    <a:pt x="154" y="0"/>
                  </a:moveTo>
                  <a:lnTo>
                    <a:pt x="668" y="0"/>
                  </a:lnTo>
                  <a:lnTo>
                    <a:pt x="704" y="4"/>
                  </a:lnTo>
                  <a:lnTo>
                    <a:pt x="736" y="16"/>
                  </a:lnTo>
                  <a:lnTo>
                    <a:pt x="766" y="34"/>
                  </a:lnTo>
                  <a:lnTo>
                    <a:pt x="790" y="59"/>
                  </a:lnTo>
                  <a:lnTo>
                    <a:pt x="807" y="88"/>
                  </a:lnTo>
                  <a:lnTo>
                    <a:pt x="820" y="120"/>
                  </a:lnTo>
                  <a:lnTo>
                    <a:pt x="824" y="156"/>
                  </a:lnTo>
                  <a:lnTo>
                    <a:pt x="824" y="1971"/>
                  </a:lnTo>
                  <a:lnTo>
                    <a:pt x="818" y="2012"/>
                  </a:lnTo>
                  <a:lnTo>
                    <a:pt x="802" y="2049"/>
                  </a:lnTo>
                  <a:lnTo>
                    <a:pt x="779" y="2081"/>
                  </a:lnTo>
                  <a:lnTo>
                    <a:pt x="747" y="2105"/>
                  </a:lnTo>
                  <a:lnTo>
                    <a:pt x="709" y="2121"/>
                  </a:lnTo>
                  <a:lnTo>
                    <a:pt x="668" y="2126"/>
                  </a:lnTo>
                  <a:lnTo>
                    <a:pt x="154" y="2126"/>
                  </a:lnTo>
                  <a:lnTo>
                    <a:pt x="113" y="2121"/>
                  </a:lnTo>
                  <a:lnTo>
                    <a:pt x="75" y="2105"/>
                  </a:lnTo>
                  <a:lnTo>
                    <a:pt x="45" y="2081"/>
                  </a:lnTo>
                  <a:lnTo>
                    <a:pt x="20" y="2049"/>
                  </a:lnTo>
                  <a:lnTo>
                    <a:pt x="6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6" y="115"/>
                  </a:lnTo>
                  <a:lnTo>
                    <a:pt x="20" y="77"/>
                  </a:lnTo>
                  <a:lnTo>
                    <a:pt x="45" y="45"/>
                  </a:lnTo>
                  <a:lnTo>
                    <a:pt x="75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64" y="5415"/>
              <a:ext cx="412" cy="768"/>
            </a:xfrm>
            <a:custGeom>
              <a:avLst/>
              <a:gdLst>
                <a:gd name="T0" fmla="*/ 155 w 825"/>
                <a:gd name="T1" fmla="*/ 0 h 1537"/>
                <a:gd name="T2" fmla="*/ 669 w 825"/>
                <a:gd name="T3" fmla="*/ 0 h 1537"/>
                <a:gd name="T4" fmla="*/ 710 w 825"/>
                <a:gd name="T5" fmla="*/ 6 h 1537"/>
                <a:gd name="T6" fmla="*/ 748 w 825"/>
                <a:gd name="T7" fmla="*/ 22 h 1537"/>
                <a:gd name="T8" fmla="*/ 778 w 825"/>
                <a:gd name="T9" fmla="*/ 45 h 1537"/>
                <a:gd name="T10" fmla="*/ 803 w 825"/>
                <a:gd name="T11" fmla="*/ 77 h 1537"/>
                <a:gd name="T12" fmla="*/ 819 w 825"/>
                <a:gd name="T13" fmla="*/ 114 h 1537"/>
                <a:gd name="T14" fmla="*/ 825 w 825"/>
                <a:gd name="T15" fmla="*/ 156 h 1537"/>
                <a:gd name="T16" fmla="*/ 825 w 825"/>
                <a:gd name="T17" fmla="*/ 1382 h 1537"/>
                <a:gd name="T18" fmla="*/ 819 w 825"/>
                <a:gd name="T19" fmla="*/ 1423 h 1537"/>
                <a:gd name="T20" fmla="*/ 803 w 825"/>
                <a:gd name="T21" fmla="*/ 1460 h 1537"/>
                <a:gd name="T22" fmla="*/ 778 w 825"/>
                <a:gd name="T23" fmla="*/ 1492 h 1537"/>
                <a:gd name="T24" fmla="*/ 748 w 825"/>
                <a:gd name="T25" fmla="*/ 1516 h 1537"/>
                <a:gd name="T26" fmla="*/ 710 w 825"/>
                <a:gd name="T27" fmla="*/ 1532 h 1537"/>
                <a:gd name="T28" fmla="*/ 669 w 825"/>
                <a:gd name="T29" fmla="*/ 1537 h 1537"/>
                <a:gd name="T30" fmla="*/ 155 w 825"/>
                <a:gd name="T31" fmla="*/ 1537 h 1537"/>
                <a:gd name="T32" fmla="*/ 114 w 825"/>
                <a:gd name="T33" fmla="*/ 1532 h 1537"/>
                <a:gd name="T34" fmla="*/ 77 w 825"/>
                <a:gd name="T35" fmla="*/ 1516 h 1537"/>
                <a:gd name="T36" fmla="*/ 46 w 825"/>
                <a:gd name="T37" fmla="*/ 1492 h 1537"/>
                <a:gd name="T38" fmla="*/ 21 w 825"/>
                <a:gd name="T39" fmla="*/ 1460 h 1537"/>
                <a:gd name="T40" fmla="*/ 5 w 825"/>
                <a:gd name="T41" fmla="*/ 1423 h 1537"/>
                <a:gd name="T42" fmla="*/ 0 w 825"/>
                <a:gd name="T43" fmla="*/ 1382 h 1537"/>
                <a:gd name="T44" fmla="*/ 0 w 825"/>
                <a:gd name="T45" fmla="*/ 156 h 1537"/>
                <a:gd name="T46" fmla="*/ 5 w 825"/>
                <a:gd name="T47" fmla="*/ 114 h 1537"/>
                <a:gd name="T48" fmla="*/ 21 w 825"/>
                <a:gd name="T49" fmla="*/ 77 h 1537"/>
                <a:gd name="T50" fmla="*/ 46 w 825"/>
                <a:gd name="T51" fmla="*/ 45 h 1537"/>
                <a:gd name="T52" fmla="*/ 77 w 825"/>
                <a:gd name="T53" fmla="*/ 22 h 1537"/>
                <a:gd name="T54" fmla="*/ 114 w 825"/>
                <a:gd name="T55" fmla="*/ 6 h 1537"/>
                <a:gd name="T56" fmla="*/ 155 w 825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1537">
                  <a:moveTo>
                    <a:pt x="155" y="0"/>
                  </a:moveTo>
                  <a:lnTo>
                    <a:pt x="669" y="0"/>
                  </a:lnTo>
                  <a:lnTo>
                    <a:pt x="710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6"/>
                  </a:lnTo>
                  <a:lnTo>
                    <a:pt x="825" y="1382"/>
                  </a:lnTo>
                  <a:lnTo>
                    <a:pt x="819" y="1423"/>
                  </a:lnTo>
                  <a:lnTo>
                    <a:pt x="803" y="1460"/>
                  </a:lnTo>
                  <a:lnTo>
                    <a:pt x="778" y="1492"/>
                  </a:lnTo>
                  <a:lnTo>
                    <a:pt x="748" y="1516"/>
                  </a:lnTo>
                  <a:lnTo>
                    <a:pt x="710" y="1532"/>
                  </a:lnTo>
                  <a:lnTo>
                    <a:pt x="669" y="1537"/>
                  </a:lnTo>
                  <a:lnTo>
                    <a:pt x="155" y="1537"/>
                  </a:lnTo>
                  <a:lnTo>
                    <a:pt x="114" y="1532"/>
                  </a:lnTo>
                  <a:lnTo>
                    <a:pt x="77" y="1516"/>
                  </a:lnTo>
                  <a:lnTo>
                    <a:pt x="46" y="1492"/>
                  </a:lnTo>
                  <a:lnTo>
                    <a:pt x="21" y="1460"/>
                  </a:lnTo>
                  <a:lnTo>
                    <a:pt x="5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131" y="5120"/>
              <a:ext cx="412" cy="1063"/>
            </a:xfrm>
            <a:custGeom>
              <a:avLst/>
              <a:gdLst>
                <a:gd name="T0" fmla="*/ 155 w 825"/>
                <a:gd name="T1" fmla="*/ 0 h 2126"/>
                <a:gd name="T2" fmla="*/ 670 w 825"/>
                <a:gd name="T3" fmla="*/ 0 h 2126"/>
                <a:gd name="T4" fmla="*/ 711 w 825"/>
                <a:gd name="T5" fmla="*/ 6 h 2126"/>
                <a:gd name="T6" fmla="*/ 748 w 825"/>
                <a:gd name="T7" fmla="*/ 22 h 2126"/>
                <a:gd name="T8" fmla="*/ 778 w 825"/>
                <a:gd name="T9" fmla="*/ 45 h 2126"/>
                <a:gd name="T10" fmla="*/ 803 w 825"/>
                <a:gd name="T11" fmla="*/ 77 h 2126"/>
                <a:gd name="T12" fmla="*/ 818 w 825"/>
                <a:gd name="T13" fmla="*/ 115 h 2126"/>
                <a:gd name="T14" fmla="*/ 825 w 825"/>
                <a:gd name="T15" fmla="*/ 156 h 2126"/>
                <a:gd name="T16" fmla="*/ 825 w 825"/>
                <a:gd name="T17" fmla="*/ 1971 h 2126"/>
                <a:gd name="T18" fmla="*/ 818 w 825"/>
                <a:gd name="T19" fmla="*/ 2012 h 2126"/>
                <a:gd name="T20" fmla="*/ 803 w 825"/>
                <a:gd name="T21" fmla="*/ 2049 h 2126"/>
                <a:gd name="T22" fmla="*/ 778 w 825"/>
                <a:gd name="T23" fmla="*/ 2081 h 2126"/>
                <a:gd name="T24" fmla="*/ 748 w 825"/>
                <a:gd name="T25" fmla="*/ 2105 h 2126"/>
                <a:gd name="T26" fmla="*/ 711 w 825"/>
                <a:gd name="T27" fmla="*/ 2121 h 2126"/>
                <a:gd name="T28" fmla="*/ 670 w 825"/>
                <a:gd name="T29" fmla="*/ 2126 h 2126"/>
                <a:gd name="T30" fmla="*/ 155 w 825"/>
                <a:gd name="T31" fmla="*/ 2126 h 2126"/>
                <a:gd name="T32" fmla="*/ 114 w 825"/>
                <a:gd name="T33" fmla="*/ 2121 h 2126"/>
                <a:gd name="T34" fmla="*/ 77 w 825"/>
                <a:gd name="T35" fmla="*/ 2105 h 2126"/>
                <a:gd name="T36" fmla="*/ 45 w 825"/>
                <a:gd name="T37" fmla="*/ 2081 h 2126"/>
                <a:gd name="T38" fmla="*/ 21 w 825"/>
                <a:gd name="T39" fmla="*/ 2049 h 2126"/>
                <a:gd name="T40" fmla="*/ 5 w 825"/>
                <a:gd name="T41" fmla="*/ 2012 h 2126"/>
                <a:gd name="T42" fmla="*/ 0 w 825"/>
                <a:gd name="T43" fmla="*/ 1971 h 2126"/>
                <a:gd name="T44" fmla="*/ 0 w 825"/>
                <a:gd name="T45" fmla="*/ 156 h 2126"/>
                <a:gd name="T46" fmla="*/ 5 w 825"/>
                <a:gd name="T47" fmla="*/ 115 h 2126"/>
                <a:gd name="T48" fmla="*/ 21 w 825"/>
                <a:gd name="T49" fmla="*/ 77 h 2126"/>
                <a:gd name="T50" fmla="*/ 45 w 825"/>
                <a:gd name="T51" fmla="*/ 45 h 2126"/>
                <a:gd name="T52" fmla="*/ 77 w 825"/>
                <a:gd name="T53" fmla="*/ 22 h 2126"/>
                <a:gd name="T54" fmla="*/ 114 w 825"/>
                <a:gd name="T55" fmla="*/ 6 h 2126"/>
                <a:gd name="T56" fmla="*/ 155 w 825"/>
                <a:gd name="T57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126">
                  <a:moveTo>
                    <a:pt x="155" y="0"/>
                  </a:moveTo>
                  <a:lnTo>
                    <a:pt x="670" y="0"/>
                  </a:lnTo>
                  <a:lnTo>
                    <a:pt x="711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8" y="115"/>
                  </a:lnTo>
                  <a:lnTo>
                    <a:pt x="825" y="156"/>
                  </a:lnTo>
                  <a:lnTo>
                    <a:pt x="825" y="1971"/>
                  </a:lnTo>
                  <a:lnTo>
                    <a:pt x="818" y="2012"/>
                  </a:lnTo>
                  <a:lnTo>
                    <a:pt x="803" y="2049"/>
                  </a:lnTo>
                  <a:lnTo>
                    <a:pt x="778" y="2081"/>
                  </a:lnTo>
                  <a:lnTo>
                    <a:pt x="748" y="2105"/>
                  </a:lnTo>
                  <a:lnTo>
                    <a:pt x="711" y="2121"/>
                  </a:lnTo>
                  <a:lnTo>
                    <a:pt x="670" y="2126"/>
                  </a:lnTo>
                  <a:lnTo>
                    <a:pt x="155" y="2126"/>
                  </a:lnTo>
                  <a:lnTo>
                    <a:pt x="114" y="2121"/>
                  </a:lnTo>
                  <a:lnTo>
                    <a:pt x="77" y="2105"/>
                  </a:lnTo>
                  <a:lnTo>
                    <a:pt x="45" y="2081"/>
                  </a:lnTo>
                  <a:lnTo>
                    <a:pt x="21" y="2049"/>
                  </a:lnTo>
                  <a:lnTo>
                    <a:pt x="5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5" y="115"/>
                  </a:lnTo>
                  <a:lnTo>
                    <a:pt x="21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1397" y="4728"/>
              <a:ext cx="412" cy="1455"/>
            </a:xfrm>
            <a:custGeom>
              <a:avLst/>
              <a:gdLst>
                <a:gd name="T0" fmla="*/ 155 w 825"/>
                <a:gd name="T1" fmla="*/ 0 h 2909"/>
                <a:gd name="T2" fmla="*/ 669 w 825"/>
                <a:gd name="T3" fmla="*/ 0 h 2909"/>
                <a:gd name="T4" fmla="*/ 710 w 825"/>
                <a:gd name="T5" fmla="*/ 5 h 2909"/>
                <a:gd name="T6" fmla="*/ 748 w 825"/>
                <a:gd name="T7" fmla="*/ 21 h 2909"/>
                <a:gd name="T8" fmla="*/ 778 w 825"/>
                <a:gd name="T9" fmla="*/ 46 h 2909"/>
                <a:gd name="T10" fmla="*/ 803 w 825"/>
                <a:gd name="T11" fmla="*/ 77 h 2909"/>
                <a:gd name="T12" fmla="*/ 819 w 825"/>
                <a:gd name="T13" fmla="*/ 114 h 2909"/>
                <a:gd name="T14" fmla="*/ 825 w 825"/>
                <a:gd name="T15" fmla="*/ 155 h 2909"/>
                <a:gd name="T16" fmla="*/ 825 w 825"/>
                <a:gd name="T17" fmla="*/ 2754 h 2909"/>
                <a:gd name="T18" fmla="*/ 819 w 825"/>
                <a:gd name="T19" fmla="*/ 2795 h 2909"/>
                <a:gd name="T20" fmla="*/ 803 w 825"/>
                <a:gd name="T21" fmla="*/ 2832 h 2909"/>
                <a:gd name="T22" fmla="*/ 778 w 825"/>
                <a:gd name="T23" fmla="*/ 2864 h 2909"/>
                <a:gd name="T24" fmla="*/ 748 w 825"/>
                <a:gd name="T25" fmla="*/ 2888 h 2909"/>
                <a:gd name="T26" fmla="*/ 710 w 825"/>
                <a:gd name="T27" fmla="*/ 2904 h 2909"/>
                <a:gd name="T28" fmla="*/ 669 w 825"/>
                <a:gd name="T29" fmla="*/ 2909 h 2909"/>
                <a:gd name="T30" fmla="*/ 155 w 825"/>
                <a:gd name="T31" fmla="*/ 2909 h 2909"/>
                <a:gd name="T32" fmla="*/ 114 w 825"/>
                <a:gd name="T33" fmla="*/ 2904 h 2909"/>
                <a:gd name="T34" fmla="*/ 77 w 825"/>
                <a:gd name="T35" fmla="*/ 2888 h 2909"/>
                <a:gd name="T36" fmla="*/ 46 w 825"/>
                <a:gd name="T37" fmla="*/ 2864 h 2909"/>
                <a:gd name="T38" fmla="*/ 21 w 825"/>
                <a:gd name="T39" fmla="*/ 2832 h 2909"/>
                <a:gd name="T40" fmla="*/ 5 w 825"/>
                <a:gd name="T41" fmla="*/ 2795 h 2909"/>
                <a:gd name="T42" fmla="*/ 0 w 825"/>
                <a:gd name="T43" fmla="*/ 2754 h 2909"/>
                <a:gd name="T44" fmla="*/ 0 w 825"/>
                <a:gd name="T45" fmla="*/ 155 h 2909"/>
                <a:gd name="T46" fmla="*/ 5 w 825"/>
                <a:gd name="T47" fmla="*/ 114 h 2909"/>
                <a:gd name="T48" fmla="*/ 21 w 825"/>
                <a:gd name="T49" fmla="*/ 77 h 2909"/>
                <a:gd name="T50" fmla="*/ 46 w 825"/>
                <a:gd name="T51" fmla="*/ 46 h 2909"/>
                <a:gd name="T52" fmla="*/ 77 w 825"/>
                <a:gd name="T53" fmla="*/ 21 h 2909"/>
                <a:gd name="T54" fmla="*/ 114 w 825"/>
                <a:gd name="T55" fmla="*/ 5 h 2909"/>
                <a:gd name="T56" fmla="*/ 155 w 825"/>
                <a:gd name="T57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909">
                  <a:moveTo>
                    <a:pt x="155" y="0"/>
                  </a:moveTo>
                  <a:lnTo>
                    <a:pt x="669" y="0"/>
                  </a:lnTo>
                  <a:lnTo>
                    <a:pt x="710" y="5"/>
                  </a:lnTo>
                  <a:lnTo>
                    <a:pt x="748" y="21"/>
                  </a:lnTo>
                  <a:lnTo>
                    <a:pt x="778" y="46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5"/>
                  </a:lnTo>
                  <a:lnTo>
                    <a:pt x="825" y="2754"/>
                  </a:lnTo>
                  <a:lnTo>
                    <a:pt x="819" y="2795"/>
                  </a:lnTo>
                  <a:lnTo>
                    <a:pt x="803" y="2832"/>
                  </a:lnTo>
                  <a:lnTo>
                    <a:pt x="778" y="2864"/>
                  </a:lnTo>
                  <a:lnTo>
                    <a:pt x="748" y="2888"/>
                  </a:lnTo>
                  <a:lnTo>
                    <a:pt x="710" y="2904"/>
                  </a:lnTo>
                  <a:lnTo>
                    <a:pt x="669" y="2909"/>
                  </a:lnTo>
                  <a:lnTo>
                    <a:pt x="155" y="2909"/>
                  </a:lnTo>
                  <a:lnTo>
                    <a:pt x="114" y="2904"/>
                  </a:lnTo>
                  <a:lnTo>
                    <a:pt x="77" y="2888"/>
                  </a:lnTo>
                  <a:lnTo>
                    <a:pt x="46" y="2864"/>
                  </a:lnTo>
                  <a:lnTo>
                    <a:pt x="21" y="2832"/>
                  </a:lnTo>
                  <a:lnTo>
                    <a:pt x="5" y="2795"/>
                  </a:lnTo>
                  <a:lnTo>
                    <a:pt x="0" y="2754"/>
                  </a:lnTo>
                  <a:lnTo>
                    <a:pt x="0" y="155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6"/>
                  </a:lnTo>
                  <a:lnTo>
                    <a:pt x="77" y="21"/>
                  </a:lnTo>
                  <a:lnTo>
                    <a:pt x="114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2"/>
            <p:cNvSpPr>
              <a:spLocks/>
            </p:cNvSpPr>
            <p:nvPr/>
          </p:nvSpPr>
          <p:spPr bwMode="auto">
            <a:xfrm>
              <a:off x="182" y="3696"/>
              <a:ext cx="2843" cy="1338"/>
            </a:xfrm>
            <a:custGeom>
              <a:avLst/>
              <a:gdLst>
                <a:gd name="T0" fmla="*/ 3239 w 5686"/>
                <a:gd name="T1" fmla="*/ 2 h 2675"/>
                <a:gd name="T2" fmla="*/ 3317 w 5686"/>
                <a:gd name="T3" fmla="*/ 30 h 2675"/>
                <a:gd name="T4" fmla="*/ 5301 w 5686"/>
                <a:gd name="T5" fmla="*/ 2018 h 2675"/>
                <a:gd name="T6" fmla="*/ 5306 w 5686"/>
                <a:gd name="T7" fmla="*/ 1818 h 2675"/>
                <a:gd name="T8" fmla="*/ 5344 w 5686"/>
                <a:gd name="T9" fmla="*/ 1742 h 2675"/>
                <a:gd name="T10" fmla="*/ 5410 w 5686"/>
                <a:gd name="T11" fmla="*/ 1690 h 2675"/>
                <a:gd name="T12" fmla="*/ 5494 w 5686"/>
                <a:gd name="T13" fmla="*/ 1670 h 2675"/>
                <a:gd name="T14" fmla="*/ 5578 w 5686"/>
                <a:gd name="T15" fmla="*/ 1690 h 2675"/>
                <a:gd name="T16" fmla="*/ 5644 w 5686"/>
                <a:gd name="T17" fmla="*/ 1742 h 2675"/>
                <a:gd name="T18" fmla="*/ 5681 w 5686"/>
                <a:gd name="T19" fmla="*/ 1818 h 2675"/>
                <a:gd name="T20" fmla="*/ 5686 w 5686"/>
                <a:gd name="T21" fmla="*/ 2484 h 2675"/>
                <a:gd name="T22" fmla="*/ 5667 w 5686"/>
                <a:gd name="T23" fmla="*/ 2568 h 2675"/>
                <a:gd name="T24" fmla="*/ 5613 w 5686"/>
                <a:gd name="T25" fmla="*/ 2634 h 2675"/>
                <a:gd name="T26" fmla="*/ 5536 w 5686"/>
                <a:gd name="T27" fmla="*/ 2670 h 2675"/>
                <a:gd name="T28" fmla="*/ 4872 w 5686"/>
                <a:gd name="T29" fmla="*/ 2675 h 2675"/>
                <a:gd name="T30" fmla="*/ 4788 w 5686"/>
                <a:gd name="T31" fmla="*/ 2656 h 2675"/>
                <a:gd name="T32" fmla="*/ 4722 w 5686"/>
                <a:gd name="T33" fmla="*/ 2604 h 2675"/>
                <a:gd name="T34" fmla="*/ 4687 w 5686"/>
                <a:gd name="T35" fmla="*/ 2527 h 2675"/>
                <a:gd name="T36" fmla="*/ 4687 w 5686"/>
                <a:gd name="T37" fmla="*/ 2440 h 2675"/>
                <a:gd name="T38" fmla="*/ 4722 w 5686"/>
                <a:gd name="T39" fmla="*/ 2363 h 2675"/>
                <a:gd name="T40" fmla="*/ 4788 w 5686"/>
                <a:gd name="T41" fmla="*/ 2311 h 2675"/>
                <a:gd name="T42" fmla="*/ 4872 w 5686"/>
                <a:gd name="T43" fmla="*/ 2291 h 2675"/>
                <a:gd name="T44" fmla="*/ 3240 w 5686"/>
                <a:gd name="T45" fmla="*/ 491 h 2675"/>
                <a:gd name="T46" fmla="*/ 1773 w 5686"/>
                <a:gd name="T47" fmla="*/ 2622 h 2675"/>
                <a:gd name="T48" fmla="*/ 1710 w 5686"/>
                <a:gd name="T49" fmla="*/ 2661 h 2675"/>
                <a:gd name="T50" fmla="*/ 1639 w 5686"/>
                <a:gd name="T51" fmla="*/ 2675 h 2675"/>
                <a:gd name="T52" fmla="*/ 1569 w 5686"/>
                <a:gd name="T53" fmla="*/ 2663 h 2675"/>
                <a:gd name="T54" fmla="*/ 87 w 5686"/>
                <a:gd name="T55" fmla="*/ 1724 h 2675"/>
                <a:gd name="T56" fmla="*/ 34 w 5686"/>
                <a:gd name="T57" fmla="*/ 1670 h 2675"/>
                <a:gd name="T58" fmla="*/ 3 w 5686"/>
                <a:gd name="T59" fmla="*/ 1603 h 2675"/>
                <a:gd name="T60" fmla="*/ 2 w 5686"/>
                <a:gd name="T61" fmla="*/ 1529 h 2675"/>
                <a:gd name="T62" fmla="*/ 28 w 5686"/>
                <a:gd name="T63" fmla="*/ 1458 h 2675"/>
                <a:gd name="T64" fmla="*/ 82 w 5686"/>
                <a:gd name="T65" fmla="*/ 1403 h 2675"/>
                <a:gd name="T66" fmla="*/ 150 w 5686"/>
                <a:gd name="T67" fmla="*/ 1374 h 2675"/>
                <a:gd name="T68" fmla="*/ 223 w 5686"/>
                <a:gd name="T69" fmla="*/ 1372 h 2675"/>
                <a:gd name="T70" fmla="*/ 294 w 5686"/>
                <a:gd name="T71" fmla="*/ 1399 h 2675"/>
                <a:gd name="T72" fmla="*/ 3056 w 5686"/>
                <a:gd name="T73" fmla="*/ 82 h 2675"/>
                <a:gd name="T74" fmla="*/ 3117 w 5686"/>
                <a:gd name="T75" fmla="*/ 27 h 2675"/>
                <a:gd name="T76" fmla="*/ 3196 w 5686"/>
                <a:gd name="T77" fmla="*/ 0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86" h="2675">
                  <a:moveTo>
                    <a:pt x="3196" y="0"/>
                  </a:moveTo>
                  <a:lnTo>
                    <a:pt x="3239" y="2"/>
                  </a:lnTo>
                  <a:lnTo>
                    <a:pt x="3280" y="10"/>
                  </a:lnTo>
                  <a:lnTo>
                    <a:pt x="3317" y="30"/>
                  </a:lnTo>
                  <a:lnTo>
                    <a:pt x="3351" y="57"/>
                  </a:lnTo>
                  <a:lnTo>
                    <a:pt x="5301" y="2018"/>
                  </a:lnTo>
                  <a:lnTo>
                    <a:pt x="5301" y="1863"/>
                  </a:lnTo>
                  <a:lnTo>
                    <a:pt x="5306" y="1818"/>
                  </a:lnTo>
                  <a:lnTo>
                    <a:pt x="5320" y="1777"/>
                  </a:lnTo>
                  <a:lnTo>
                    <a:pt x="5344" y="1742"/>
                  </a:lnTo>
                  <a:lnTo>
                    <a:pt x="5374" y="1713"/>
                  </a:lnTo>
                  <a:lnTo>
                    <a:pt x="5410" y="1690"/>
                  </a:lnTo>
                  <a:lnTo>
                    <a:pt x="5449" y="1676"/>
                  </a:lnTo>
                  <a:lnTo>
                    <a:pt x="5494" y="1670"/>
                  </a:lnTo>
                  <a:lnTo>
                    <a:pt x="5538" y="1676"/>
                  </a:lnTo>
                  <a:lnTo>
                    <a:pt x="5578" y="1690"/>
                  </a:lnTo>
                  <a:lnTo>
                    <a:pt x="5613" y="1713"/>
                  </a:lnTo>
                  <a:lnTo>
                    <a:pt x="5644" y="1742"/>
                  </a:lnTo>
                  <a:lnTo>
                    <a:pt x="5667" y="1777"/>
                  </a:lnTo>
                  <a:lnTo>
                    <a:pt x="5681" y="1818"/>
                  </a:lnTo>
                  <a:lnTo>
                    <a:pt x="5686" y="1863"/>
                  </a:lnTo>
                  <a:lnTo>
                    <a:pt x="5686" y="2484"/>
                  </a:lnTo>
                  <a:lnTo>
                    <a:pt x="5681" y="2527"/>
                  </a:lnTo>
                  <a:lnTo>
                    <a:pt x="5667" y="2568"/>
                  </a:lnTo>
                  <a:lnTo>
                    <a:pt x="5644" y="2604"/>
                  </a:lnTo>
                  <a:lnTo>
                    <a:pt x="5613" y="2634"/>
                  </a:lnTo>
                  <a:lnTo>
                    <a:pt x="5578" y="2656"/>
                  </a:lnTo>
                  <a:lnTo>
                    <a:pt x="5536" y="2670"/>
                  </a:lnTo>
                  <a:lnTo>
                    <a:pt x="5494" y="2675"/>
                  </a:lnTo>
                  <a:lnTo>
                    <a:pt x="4872" y="2675"/>
                  </a:lnTo>
                  <a:lnTo>
                    <a:pt x="4829" y="2670"/>
                  </a:lnTo>
                  <a:lnTo>
                    <a:pt x="4788" y="2656"/>
                  </a:lnTo>
                  <a:lnTo>
                    <a:pt x="4753" y="2634"/>
                  </a:lnTo>
                  <a:lnTo>
                    <a:pt x="4722" y="2604"/>
                  </a:lnTo>
                  <a:lnTo>
                    <a:pt x="4701" y="2568"/>
                  </a:lnTo>
                  <a:lnTo>
                    <a:pt x="4687" y="2527"/>
                  </a:lnTo>
                  <a:lnTo>
                    <a:pt x="4681" y="2484"/>
                  </a:lnTo>
                  <a:lnTo>
                    <a:pt x="4687" y="2440"/>
                  </a:lnTo>
                  <a:lnTo>
                    <a:pt x="4701" y="2399"/>
                  </a:lnTo>
                  <a:lnTo>
                    <a:pt x="4722" y="2363"/>
                  </a:lnTo>
                  <a:lnTo>
                    <a:pt x="4753" y="2334"/>
                  </a:lnTo>
                  <a:lnTo>
                    <a:pt x="4788" y="2311"/>
                  </a:lnTo>
                  <a:lnTo>
                    <a:pt x="4829" y="2297"/>
                  </a:lnTo>
                  <a:lnTo>
                    <a:pt x="4872" y="2291"/>
                  </a:lnTo>
                  <a:lnTo>
                    <a:pt x="5031" y="2291"/>
                  </a:lnTo>
                  <a:lnTo>
                    <a:pt x="3240" y="491"/>
                  </a:lnTo>
                  <a:lnTo>
                    <a:pt x="1798" y="2591"/>
                  </a:lnTo>
                  <a:lnTo>
                    <a:pt x="1773" y="2622"/>
                  </a:lnTo>
                  <a:lnTo>
                    <a:pt x="1742" y="2645"/>
                  </a:lnTo>
                  <a:lnTo>
                    <a:pt x="1710" y="2661"/>
                  </a:lnTo>
                  <a:lnTo>
                    <a:pt x="1675" y="2672"/>
                  </a:lnTo>
                  <a:lnTo>
                    <a:pt x="1639" y="2675"/>
                  </a:lnTo>
                  <a:lnTo>
                    <a:pt x="1603" y="2672"/>
                  </a:lnTo>
                  <a:lnTo>
                    <a:pt x="1569" y="2663"/>
                  </a:lnTo>
                  <a:lnTo>
                    <a:pt x="1535" y="2645"/>
                  </a:lnTo>
                  <a:lnTo>
                    <a:pt x="87" y="1724"/>
                  </a:lnTo>
                  <a:lnTo>
                    <a:pt x="57" y="1699"/>
                  </a:lnTo>
                  <a:lnTo>
                    <a:pt x="34" y="1670"/>
                  </a:lnTo>
                  <a:lnTo>
                    <a:pt x="14" y="1638"/>
                  </a:lnTo>
                  <a:lnTo>
                    <a:pt x="3" y="1603"/>
                  </a:lnTo>
                  <a:lnTo>
                    <a:pt x="0" y="1567"/>
                  </a:lnTo>
                  <a:lnTo>
                    <a:pt x="2" y="1529"/>
                  </a:lnTo>
                  <a:lnTo>
                    <a:pt x="12" y="1494"/>
                  </a:lnTo>
                  <a:lnTo>
                    <a:pt x="28" y="1458"/>
                  </a:lnTo>
                  <a:lnTo>
                    <a:pt x="53" y="1428"/>
                  </a:lnTo>
                  <a:lnTo>
                    <a:pt x="82" y="1403"/>
                  </a:lnTo>
                  <a:lnTo>
                    <a:pt x="114" y="1385"/>
                  </a:lnTo>
                  <a:lnTo>
                    <a:pt x="150" y="1374"/>
                  </a:lnTo>
                  <a:lnTo>
                    <a:pt x="185" y="1369"/>
                  </a:lnTo>
                  <a:lnTo>
                    <a:pt x="223" y="1372"/>
                  </a:lnTo>
                  <a:lnTo>
                    <a:pt x="260" y="1381"/>
                  </a:lnTo>
                  <a:lnTo>
                    <a:pt x="294" y="1399"/>
                  </a:lnTo>
                  <a:lnTo>
                    <a:pt x="1585" y="2222"/>
                  </a:lnTo>
                  <a:lnTo>
                    <a:pt x="3056" y="82"/>
                  </a:lnTo>
                  <a:lnTo>
                    <a:pt x="3083" y="52"/>
                  </a:lnTo>
                  <a:lnTo>
                    <a:pt x="3117" y="27"/>
                  </a:lnTo>
                  <a:lnTo>
                    <a:pt x="3155" y="9"/>
                  </a:lnTo>
                  <a:lnTo>
                    <a:pt x="3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 444"/>
          <p:cNvSpPr>
            <a:spLocks noEditPoints="1"/>
          </p:cNvSpPr>
          <p:nvPr/>
        </p:nvSpPr>
        <p:spPr bwMode="auto">
          <a:xfrm>
            <a:off x="4824500" y="1908605"/>
            <a:ext cx="262802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49"/>
          <p:cNvSpPr>
            <a:spLocks noEditPoints="1"/>
          </p:cNvSpPr>
          <p:nvPr/>
        </p:nvSpPr>
        <p:spPr bwMode="auto">
          <a:xfrm>
            <a:off x="1384772" y="1828388"/>
            <a:ext cx="324657" cy="355526"/>
          </a:xfrm>
          <a:custGeom>
            <a:avLst/>
            <a:gdLst>
              <a:gd name="T0" fmla="*/ 271 w 3853"/>
              <a:gd name="T1" fmla="*/ 2732 h 3428"/>
              <a:gd name="T2" fmla="*/ 349 w 3853"/>
              <a:gd name="T3" fmla="*/ 2776 h 3428"/>
              <a:gd name="T4" fmla="*/ 3566 w 3853"/>
              <a:gd name="T5" fmla="*/ 2750 h 3428"/>
              <a:gd name="T6" fmla="*/ 3593 w 3853"/>
              <a:gd name="T7" fmla="*/ 2578 h 3428"/>
              <a:gd name="T8" fmla="*/ 1835 w 3853"/>
              <a:gd name="T9" fmla="*/ 2137 h 3428"/>
              <a:gd name="T10" fmla="*/ 1769 w 3853"/>
              <a:gd name="T11" fmla="*/ 2157 h 3428"/>
              <a:gd name="T12" fmla="*/ 1282 w 3853"/>
              <a:gd name="T13" fmla="*/ 1735 h 3428"/>
              <a:gd name="T14" fmla="*/ 811 w 3853"/>
              <a:gd name="T15" fmla="*/ 2217 h 3428"/>
              <a:gd name="T16" fmla="*/ 735 w 3853"/>
              <a:gd name="T17" fmla="*/ 2196 h 3428"/>
              <a:gd name="T18" fmla="*/ 709 w 3853"/>
              <a:gd name="T19" fmla="*/ 2113 h 3428"/>
              <a:gd name="T20" fmla="*/ 1232 w 3853"/>
              <a:gd name="T21" fmla="*/ 1540 h 3428"/>
              <a:gd name="T22" fmla="*/ 1317 w 3853"/>
              <a:gd name="T23" fmla="*/ 1537 h 3428"/>
              <a:gd name="T24" fmla="*/ 349 w 3853"/>
              <a:gd name="T25" fmla="*/ 880 h 3428"/>
              <a:gd name="T26" fmla="*/ 271 w 3853"/>
              <a:gd name="T27" fmla="*/ 924 h 3428"/>
              <a:gd name="T28" fmla="*/ 3593 w 3853"/>
              <a:gd name="T29" fmla="*/ 2405 h 3428"/>
              <a:gd name="T30" fmla="*/ 3566 w 3853"/>
              <a:gd name="T31" fmla="*/ 905 h 3428"/>
              <a:gd name="T32" fmla="*/ 2807 w 3853"/>
              <a:gd name="T33" fmla="*/ 880 h 3428"/>
              <a:gd name="T34" fmla="*/ 3327 w 3853"/>
              <a:gd name="T35" fmla="*/ 27 h 3428"/>
              <a:gd name="T36" fmla="*/ 3355 w 3853"/>
              <a:gd name="T37" fmla="*/ 460 h 3428"/>
              <a:gd name="T38" fmla="*/ 3313 w 3853"/>
              <a:gd name="T39" fmla="*/ 535 h 3428"/>
              <a:gd name="T40" fmla="*/ 3245 w 3853"/>
              <a:gd name="T41" fmla="*/ 544 h 3428"/>
              <a:gd name="T42" fmla="*/ 3185 w 3853"/>
              <a:gd name="T43" fmla="*/ 485 h 3428"/>
              <a:gd name="T44" fmla="*/ 3503 w 3853"/>
              <a:gd name="T45" fmla="*/ 620 h 3428"/>
              <a:gd name="T46" fmla="*/ 3680 w 3853"/>
              <a:gd name="T47" fmla="*/ 668 h 3428"/>
              <a:gd name="T48" fmla="*/ 3805 w 3853"/>
              <a:gd name="T49" fmla="*/ 793 h 3428"/>
              <a:gd name="T50" fmla="*/ 3853 w 3853"/>
              <a:gd name="T51" fmla="*/ 969 h 3428"/>
              <a:gd name="T52" fmla="*/ 3825 w 3853"/>
              <a:gd name="T53" fmla="*/ 2822 h 3428"/>
              <a:gd name="T54" fmla="*/ 3717 w 3853"/>
              <a:gd name="T55" fmla="*/ 2962 h 3428"/>
              <a:gd name="T56" fmla="*/ 3551 w 3853"/>
              <a:gd name="T57" fmla="*/ 3032 h 3428"/>
              <a:gd name="T58" fmla="*/ 2956 w 3853"/>
              <a:gd name="T59" fmla="*/ 3169 h 3428"/>
              <a:gd name="T60" fmla="*/ 3056 w 3853"/>
              <a:gd name="T61" fmla="*/ 3218 h 3428"/>
              <a:gd name="T62" fmla="*/ 3082 w 3853"/>
              <a:gd name="T63" fmla="*/ 3329 h 3428"/>
              <a:gd name="T64" fmla="*/ 3013 w 3853"/>
              <a:gd name="T65" fmla="*/ 3416 h 3428"/>
              <a:gd name="T66" fmla="*/ 867 w 3853"/>
              <a:gd name="T67" fmla="*/ 3425 h 3428"/>
              <a:gd name="T68" fmla="*/ 780 w 3853"/>
              <a:gd name="T69" fmla="*/ 3356 h 3428"/>
              <a:gd name="T70" fmla="*/ 780 w 3853"/>
              <a:gd name="T71" fmla="*/ 3242 h 3428"/>
              <a:gd name="T72" fmla="*/ 867 w 3853"/>
              <a:gd name="T73" fmla="*/ 3173 h 3428"/>
              <a:gd name="T74" fmla="*/ 349 w 3853"/>
              <a:gd name="T75" fmla="*/ 3036 h 3428"/>
              <a:gd name="T76" fmla="*/ 173 w 3853"/>
              <a:gd name="T77" fmla="*/ 2988 h 3428"/>
              <a:gd name="T78" fmla="*/ 48 w 3853"/>
              <a:gd name="T79" fmla="*/ 2863 h 3428"/>
              <a:gd name="T80" fmla="*/ 0 w 3853"/>
              <a:gd name="T81" fmla="*/ 2686 h 3428"/>
              <a:gd name="T82" fmla="*/ 27 w 3853"/>
              <a:gd name="T83" fmla="*/ 833 h 3428"/>
              <a:gd name="T84" fmla="*/ 136 w 3853"/>
              <a:gd name="T85" fmla="*/ 693 h 3428"/>
              <a:gd name="T86" fmla="*/ 302 w 3853"/>
              <a:gd name="T87" fmla="*/ 624 h 3428"/>
              <a:gd name="T88" fmla="*/ 2962 w 3853"/>
              <a:gd name="T89" fmla="*/ 322 h 3428"/>
              <a:gd name="T90" fmla="*/ 2876 w 3853"/>
              <a:gd name="T91" fmla="*/ 315 h 3428"/>
              <a:gd name="T92" fmla="*/ 2839 w 3853"/>
              <a:gd name="T93" fmla="*/ 237 h 3428"/>
              <a:gd name="T94" fmla="*/ 2889 w 3853"/>
              <a:gd name="T95" fmla="*/ 166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53" h="3428">
                <a:moveTo>
                  <a:pt x="260" y="2578"/>
                </a:moveTo>
                <a:lnTo>
                  <a:pt x="260" y="2686"/>
                </a:lnTo>
                <a:lnTo>
                  <a:pt x="263" y="2711"/>
                </a:lnTo>
                <a:lnTo>
                  <a:pt x="271" y="2732"/>
                </a:lnTo>
                <a:lnTo>
                  <a:pt x="285" y="2750"/>
                </a:lnTo>
                <a:lnTo>
                  <a:pt x="304" y="2764"/>
                </a:lnTo>
                <a:lnTo>
                  <a:pt x="325" y="2773"/>
                </a:lnTo>
                <a:lnTo>
                  <a:pt x="349" y="2776"/>
                </a:lnTo>
                <a:lnTo>
                  <a:pt x="3503" y="2776"/>
                </a:lnTo>
                <a:lnTo>
                  <a:pt x="3528" y="2773"/>
                </a:lnTo>
                <a:lnTo>
                  <a:pt x="3549" y="2764"/>
                </a:lnTo>
                <a:lnTo>
                  <a:pt x="3566" y="2750"/>
                </a:lnTo>
                <a:lnTo>
                  <a:pt x="3580" y="2732"/>
                </a:lnTo>
                <a:lnTo>
                  <a:pt x="3590" y="2711"/>
                </a:lnTo>
                <a:lnTo>
                  <a:pt x="3593" y="2686"/>
                </a:lnTo>
                <a:lnTo>
                  <a:pt x="3593" y="2578"/>
                </a:lnTo>
                <a:lnTo>
                  <a:pt x="260" y="2578"/>
                </a:lnTo>
                <a:close/>
                <a:moveTo>
                  <a:pt x="2807" y="880"/>
                </a:moveTo>
                <a:lnTo>
                  <a:pt x="1848" y="2124"/>
                </a:lnTo>
                <a:lnTo>
                  <a:pt x="1835" y="2137"/>
                </a:lnTo>
                <a:lnTo>
                  <a:pt x="1821" y="2148"/>
                </a:lnTo>
                <a:lnTo>
                  <a:pt x="1805" y="2155"/>
                </a:lnTo>
                <a:lnTo>
                  <a:pt x="1787" y="2157"/>
                </a:lnTo>
                <a:lnTo>
                  <a:pt x="1769" y="2157"/>
                </a:lnTo>
                <a:lnTo>
                  <a:pt x="1751" y="2154"/>
                </a:lnTo>
                <a:lnTo>
                  <a:pt x="1736" y="2147"/>
                </a:lnTo>
                <a:lnTo>
                  <a:pt x="1721" y="2135"/>
                </a:lnTo>
                <a:lnTo>
                  <a:pt x="1282" y="1735"/>
                </a:lnTo>
                <a:lnTo>
                  <a:pt x="856" y="2191"/>
                </a:lnTo>
                <a:lnTo>
                  <a:pt x="842" y="2203"/>
                </a:lnTo>
                <a:lnTo>
                  <a:pt x="827" y="2212"/>
                </a:lnTo>
                <a:lnTo>
                  <a:pt x="811" y="2217"/>
                </a:lnTo>
                <a:lnTo>
                  <a:pt x="793" y="2219"/>
                </a:lnTo>
                <a:lnTo>
                  <a:pt x="772" y="2215"/>
                </a:lnTo>
                <a:lnTo>
                  <a:pt x="752" y="2208"/>
                </a:lnTo>
                <a:lnTo>
                  <a:pt x="735" y="2196"/>
                </a:lnTo>
                <a:lnTo>
                  <a:pt x="719" y="2177"/>
                </a:lnTo>
                <a:lnTo>
                  <a:pt x="710" y="2157"/>
                </a:lnTo>
                <a:lnTo>
                  <a:pt x="706" y="2135"/>
                </a:lnTo>
                <a:lnTo>
                  <a:pt x="709" y="2113"/>
                </a:lnTo>
                <a:lnTo>
                  <a:pt x="716" y="2092"/>
                </a:lnTo>
                <a:lnTo>
                  <a:pt x="730" y="2073"/>
                </a:lnTo>
                <a:lnTo>
                  <a:pt x="1214" y="1554"/>
                </a:lnTo>
                <a:lnTo>
                  <a:pt x="1232" y="1540"/>
                </a:lnTo>
                <a:lnTo>
                  <a:pt x="1253" y="1531"/>
                </a:lnTo>
                <a:lnTo>
                  <a:pt x="1274" y="1527"/>
                </a:lnTo>
                <a:lnTo>
                  <a:pt x="1296" y="1530"/>
                </a:lnTo>
                <a:lnTo>
                  <a:pt x="1317" y="1537"/>
                </a:lnTo>
                <a:lnTo>
                  <a:pt x="1336" y="1549"/>
                </a:lnTo>
                <a:lnTo>
                  <a:pt x="1769" y="1944"/>
                </a:lnTo>
                <a:lnTo>
                  <a:pt x="2589" y="880"/>
                </a:lnTo>
                <a:lnTo>
                  <a:pt x="349" y="880"/>
                </a:lnTo>
                <a:lnTo>
                  <a:pt x="325" y="882"/>
                </a:lnTo>
                <a:lnTo>
                  <a:pt x="304" y="891"/>
                </a:lnTo>
                <a:lnTo>
                  <a:pt x="285" y="905"/>
                </a:lnTo>
                <a:lnTo>
                  <a:pt x="271" y="924"/>
                </a:lnTo>
                <a:lnTo>
                  <a:pt x="263" y="945"/>
                </a:lnTo>
                <a:lnTo>
                  <a:pt x="260" y="969"/>
                </a:lnTo>
                <a:lnTo>
                  <a:pt x="260" y="2405"/>
                </a:lnTo>
                <a:lnTo>
                  <a:pt x="3593" y="2405"/>
                </a:lnTo>
                <a:lnTo>
                  <a:pt x="3593" y="969"/>
                </a:lnTo>
                <a:lnTo>
                  <a:pt x="3590" y="945"/>
                </a:lnTo>
                <a:lnTo>
                  <a:pt x="3580" y="924"/>
                </a:lnTo>
                <a:lnTo>
                  <a:pt x="3566" y="905"/>
                </a:lnTo>
                <a:lnTo>
                  <a:pt x="3549" y="891"/>
                </a:lnTo>
                <a:lnTo>
                  <a:pt x="3528" y="882"/>
                </a:lnTo>
                <a:lnTo>
                  <a:pt x="3503" y="880"/>
                </a:lnTo>
                <a:lnTo>
                  <a:pt x="2807" y="880"/>
                </a:lnTo>
                <a:close/>
                <a:moveTo>
                  <a:pt x="3269" y="0"/>
                </a:moveTo>
                <a:lnTo>
                  <a:pt x="3290" y="5"/>
                </a:lnTo>
                <a:lnTo>
                  <a:pt x="3309" y="13"/>
                </a:lnTo>
                <a:lnTo>
                  <a:pt x="3327" y="27"/>
                </a:lnTo>
                <a:lnTo>
                  <a:pt x="3339" y="44"/>
                </a:lnTo>
                <a:lnTo>
                  <a:pt x="3347" y="64"/>
                </a:lnTo>
                <a:lnTo>
                  <a:pt x="3350" y="85"/>
                </a:lnTo>
                <a:lnTo>
                  <a:pt x="3355" y="460"/>
                </a:lnTo>
                <a:lnTo>
                  <a:pt x="3351" y="484"/>
                </a:lnTo>
                <a:lnTo>
                  <a:pt x="3343" y="505"/>
                </a:lnTo>
                <a:lnTo>
                  <a:pt x="3330" y="522"/>
                </a:lnTo>
                <a:lnTo>
                  <a:pt x="3313" y="535"/>
                </a:lnTo>
                <a:lnTo>
                  <a:pt x="3292" y="544"/>
                </a:lnTo>
                <a:lnTo>
                  <a:pt x="3269" y="548"/>
                </a:lnTo>
                <a:lnTo>
                  <a:pt x="3268" y="548"/>
                </a:lnTo>
                <a:lnTo>
                  <a:pt x="3245" y="544"/>
                </a:lnTo>
                <a:lnTo>
                  <a:pt x="3225" y="536"/>
                </a:lnTo>
                <a:lnTo>
                  <a:pt x="3207" y="523"/>
                </a:lnTo>
                <a:lnTo>
                  <a:pt x="3193" y="506"/>
                </a:lnTo>
                <a:lnTo>
                  <a:pt x="3185" y="485"/>
                </a:lnTo>
                <a:lnTo>
                  <a:pt x="3182" y="463"/>
                </a:lnTo>
                <a:lnTo>
                  <a:pt x="3180" y="395"/>
                </a:lnTo>
                <a:lnTo>
                  <a:pt x="3007" y="620"/>
                </a:lnTo>
                <a:lnTo>
                  <a:pt x="3503" y="620"/>
                </a:lnTo>
                <a:lnTo>
                  <a:pt x="3551" y="624"/>
                </a:lnTo>
                <a:lnTo>
                  <a:pt x="3597" y="632"/>
                </a:lnTo>
                <a:lnTo>
                  <a:pt x="3639" y="647"/>
                </a:lnTo>
                <a:lnTo>
                  <a:pt x="3680" y="668"/>
                </a:lnTo>
                <a:lnTo>
                  <a:pt x="3717" y="693"/>
                </a:lnTo>
                <a:lnTo>
                  <a:pt x="3750" y="722"/>
                </a:lnTo>
                <a:lnTo>
                  <a:pt x="3780" y="756"/>
                </a:lnTo>
                <a:lnTo>
                  <a:pt x="3805" y="793"/>
                </a:lnTo>
                <a:lnTo>
                  <a:pt x="3825" y="833"/>
                </a:lnTo>
                <a:lnTo>
                  <a:pt x="3840" y="876"/>
                </a:lnTo>
                <a:lnTo>
                  <a:pt x="3849" y="922"/>
                </a:lnTo>
                <a:lnTo>
                  <a:pt x="3853" y="969"/>
                </a:lnTo>
                <a:lnTo>
                  <a:pt x="3853" y="2686"/>
                </a:lnTo>
                <a:lnTo>
                  <a:pt x="3849" y="2734"/>
                </a:lnTo>
                <a:lnTo>
                  <a:pt x="3840" y="2780"/>
                </a:lnTo>
                <a:lnTo>
                  <a:pt x="3825" y="2822"/>
                </a:lnTo>
                <a:lnTo>
                  <a:pt x="3805" y="2863"/>
                </a:lnTo>
                <a:lnTo>
                  <a:pt x="3780" y="2899"/>
                </a:lnTo>
                <a:lnTo>
                  <a:pt x="3750" y="2933"/>
                </a:lnTo>
                <a:lnTo>
                  <a:pt x="3717" y="2962"/>
                </a:lnTo>
                <a:lnTo>
                  <a:pt x="3680" y="2988"/>
                </a:lnTo>
                <a:lnTo>
                  <a:pt x="3639" y="3008"/>
                </a:lnTo>
                <a:lnTo>
                  <a:pt x="3597" y="3023"/>
                </a:lnTo>
                <a:lnTo>
                  <a:pt x="3551" y="3032"/>
                </a:lnTo>
                <a:lnTo>
                  <a:pt x="3503" y="3036"/>
                </a:lnTo>
                <a:lnTo>
                  <a:pt x="2056" y="3036"/>
                </a:lnTo>
                <a:lnTo>
                  <a:pt x="2056" y="3169"/>
                </a:lnTo>
                <a:lnTo>
                  <a:pt x="2956" y="3169"/>
                </a:lnTo>
                <a:lnTo>
                  <a:pt x="2985" y="3173"/>
                </a:lnTo>
                <a:lnTo>
                  <a:pt x="3013" y="3183"/>
                </a:lnTo>
                <a:lnTo>
                  <a:pt x="3037" y="3198"/>
                </a:lnTo>
                <a:lnTo>
                  <a:pt x="3056" y="3218"/>
                </a:lnTo>
                <a:lnTo>
                  <a:pt x="3073" y="3242"/>
                </a:lnTo>
                <a:lnTo>
                  <a:pt x="3082" y="3270"/>
                </a:lnTo>
                <a:lnTo>
                  <a:pt x="3086" y="3299"/>
                </a:lnTo>
                <a:lnTo>
                  <a:pt x="3082" y="3329"/>
                </a:lnTo>
                <a:lnTo>
                  <a:pt x="3073" y="3356"/>
                </a:lnTo>
                <a:lnTo>
                  <a:pt x="3056" y="3381"/>
                </a:lnTo>
                <a:lnTo>
                  <a:pt x="3037" y="3400"/>
                </a:lnTo>
                <a:lnTo>
                  <a:pt x="3013" y="3416"/>
                </a:lnTo>
                <a:lnTo>
                  <a:pt x="2985" y="3425"/>
                </a:lnTo>
                <a:lnTo>
                  <a:pt x="2956" y="3428"/>
                </a:lnTo>
                <a:lnTo>
                  <a:pt x="897" y="3428"/>
                </a:lnTo>
                <a:lnTo>
                  <a:pt x="867" y="3425"/>
                </a:lnTo>
                <a:lnTo>
                  <a:pt x="840" y="3416"/>
                </a:lnTo>
                <a:lnTo>
                  <a:pt x="816" y="3400"/>
                </a:lnTo>
                <a:lnTo>
                  <a:pt x="795" y="3381"/>
                </a:lnTo>
                <a:lnTo>
                  <a:pt x="780" y="3356"/>
                </a:lnTo>
                <a:lnTo>
                  <a:pt x="771" y="3329"/>
                </a:lnTo>
                <a:lnTo>
                  <a:pt x="767" y="3299"/>
                </a:lnTo>
                <a:lnTo>
                  <a:pt x="771" y="3270"/>
                </a:lnTo>
                <a:lnTo>
                  <a:pt x="780" y="3242"/>
                </a:lnTo>
                <a:lnTo>
                  <a:pt x="795" y="3218"/>
                </a:lnTo>
                <a:lnTo>
                  <a:pt x="816" y="3198"/>
                </a:lnTo>
                <a:lnTo>
                  <a:pt x="840" y="3183"/>
                </a:lnTo>
                <a:lnTo>
                  <a:pt x="867" y="3173"/>
                </a:lnTo>
                <a:lnTo>
                  <a:pt x="897" y="3169"/>
                </a:lnTo>
                <a:lnTo>
                  <a:pt x="1797" y="3169"/>
                </a:lnTo>
                <a:lnTo>
                  <a:pt x="1797" y="3036"/>
                </a:lnTo>
                <a:lnTo>
                  <a:pt x="349" y="3036"/>
                </a:lnTo>
                <a:lnTo>
                  <a:pt x="302" y="3032"/>
                </a:lnTo>
                <a:lnTo>
                  <a:pt x="256" y="3023"/>
                </a:lnTo>
                <a:lnTo>
                  <a:pt x="213" y="3008"/>
                </a:lnTo>
                <a:lnTo>
                  <a:pt x="173" y="2988"/>
                </a:lnTo>
                <a:lnTo>
                  <a:pt x="136" y="2962"/>
                </a:lnTo>
                <a:lnTo>
                  <a:pt x="102" y="2933"/>
                </a:lnTo>
                <a:lnTo>
                  <a:pt x="73" y="2899"/>
                </a:lnTo>
                <a:lnTo>
                  <a:pt x="48" y="2863"/>
                </a:lnTo>
                <a:lnTo>
                  <a:pt x="27" y="2822"/>
                </a:lnTo>
                <a:lnTo>
                  <a:pt x="13" y="2780"/>
                </a:lnTo>
                <a:lnTo>
                  <a:pt x="4" y="2734"/>
                </a:lnTo>
                <a:lnTo>
                  <a:pt x="0" y="2686"/>
                </a:lnTo>
                <a:lnTo>
                  <a:pt x="0" y="969"/>
                </a:lnTo>
                <a:lnTo>
                  <a:pt x="4" y="922"/>
                </a:lnTo>
                <a:lnTo>
                  <a:pt x="13" y="876"/>
                </a:lnTo>
                <a:lnTo>
                  <a:pt x="27" y="833"/>
                </a:lnTo>
                <a:lnTo>
                  <a:pt x="48" y="793"/>
                </a:lnTo>
                <a:lnTo>
                  <a:pt x="73" y="756"/>
                </a:lnTo>
                <a:lnTo>
                  <a:pt x="102" y="722"/>
                </a:lnTo>
                <a:lnTo>
                  <a:pt x="136" y="693"/>
                </a:lnTo>
                <a:lnTo>
                  <a:pt x="173" y="668"/>
                </a:lnTo>
                <a:lnTo>
                  <a:pt x="213" y="647"/>
                </a:lnTo>
                <a:lnTo>
                  <a:pt x="256" y="632"/>
                </a:lnTo>
                <a:lnTo>
                  <a:pt x="302" y="624"/>
                </a:lnTo>
                <a:lnTo>
                  <a:pt x="349" y="620"/>
                </a:lnTo>
                <a:lnTo>
                  <a:pt x="2789" y="620"/>
                </a:lnTo>
                <a:lnTo>
                  <a:pt x="3049" y="283"/>
                </a:lnTo>
                <a:lnTo>
                  <a:pt x="2962" y="322"/>
                </a:lnTo>
                <a:lnTo>
                  <a:pt x="2939" y="329"/>
                </a:lnTo>
                <a:lnTo>
                  <a:pt x="2917" y="331"/>
                </a:lnTo>
                <a:lnTo>
                  <a:pt x="2896" y="326"/>
                </a:lnTo>
                <a:lnTo>
                  <a:pt x="2876" y="315"/>
                </a:lnTo>
                <a:lnTo>
                  <a:pt x="2860" y="300"/>
                </a:lnTo>
                <a:lnTo>
                  <a:pt x="2847" y="281"/>
                </a:lnTo>
                <a:lnTo>
                  <a:pt x="2840" y="259"/>
                </a:lnTo>
                <a:lnTo>
                  <a:pt x="2839" y="237"/>
                </a:lnTo>
                <a:lnTo>
                  <a:pt x="2844" y="215"/>
                </a:lnTo>
                <a:lnTo>
                  <a:pt x="2854" y="195"/>
                </a:lnTo>
                <a:lnTo>
                  <a:pt x="2869" y="179"/>
                </a:lnTo>
                <a:lnTo>
                  <a:pt x="2889" y="166"/>
                </a:lnTo>
                <a:lnTo>
                  <a:pt x="3227" y="8"/>
                </a:lnTo>
                <a:lnTo>
                  <a:pt x="3247" y="1"/>
                </a:lnTo>
                <a:lnTo>
                  <a:pt x="32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70445" y="1536192"/>
            <a:ext cx="106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063257" y="1222659"/>
            <a:ext cx="152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ПРОФИЦИТ</a:t>
            </a:r>
            <a:endParaRPr lang="ru-RU" sz="1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2539" y="1254642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СБАЛАНСИРОВАННОСТЬ</a:t>
            </a:r>
            <a:endParaRPr lang="ru-RU" sz="1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33800" y="1254642"/>
            <a:ext cx="142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ДЕФИЦИТ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6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26276" y="1658679"/>
            <a:ext cx="9067601" cy="4722250"/>
            <a:chOff x="524647" y="2253732"/>
            <a:chExt cx="11160124" cy="369742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87C642D4-8A94-4D19-9306-6E59F74D8CB8}"/>
                </a:ext>
              </a:extLst>
            </p:cNvPr>
            <p:cNvSpPr/>
            <p:nvPr/>
          </p:nvSpPr>
          <p:spPr>
            <a:xfrm>
              <a:off x="1236166" y="2253732"/>
              <a:ext cx="202556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52E11D20-F7E7-4743-A521-705262A016AF}"/>
                </a:ext>
              </a:extLst>
            </p:cNvPr>
            <p:cNvSpPr/>
            <p:nvPr/>
          </p:nvSpPr>
          <p:spPr>
            <a:xfrm>
              <a:off x="4915350" y="2253732"/>
              <a:ext cx="237872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НЕНАЛОГОВЫЕ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48E7B834-10E0-4C82-97B2-50D2DC48CACD}"/>
                </a:ext>
              </a:extLst>
            </p:cNvPr>
            <p:cNvSpPr/>
            <p:nvPr/>
          </p:nvSpPr>
          <p:spPr>
            <a:xfrm>
              <a:off x="8653193" y="2253732"/>
              <a:ext cx="26494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БЕЗВОЗМЕЗДНЫЕ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 ПОСТУПЛЕНИЯ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57205F2-AA6D-43A9-B884-233967132FCF}"/>
                </a:ext>
              </a:extLst>
            </p:cNvPr>
            <p:cNvSpPr/>
            <p:nvPr/>
          </p:nvSpPr>
          <p:spPr>
            <a:xfrm>
              <a:off x="542935" y="3058060"/>
              <a:ext cx="341376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  </a:r>
              <a:r>
                <a:rPr lang="en-US" sz="1400" dirty="0" smtClean="0">
                  <a:solidFill>
                    <a:srgbClr val="000000"/>
                  </a:solidFill>
                  <a:cs typeface="Times New Roman" pitchFamily="18" charset="0"/>
                </a:rPr>
                <a:t>;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 госпошлина; н</a:t>
              </a:r>
              <a:r>
                <a:rPr lang="ru-RU" sz="1400" dirty="0" smtClean="0">
                  <a:cs typeface="Times New Roman" pitchFamily="18" charset="0"/>
                </a:rPr>
                <a:t>алог взимаемый в связи с применением упрощенной и патентной системы налогообложения,</a:t>
              </a:r>
              <a:r>
                <a:rPr lang="ru-RU" sz="1400" dirty="0" smtClean="0"/>
                <a:t> </a:t>
              </a:r>
              <a:r>
                <a:rPr lang="ru-RU" sz="1400" dirty="0" smtClean="0">
                  <a:cs typeface="Times New Roman" pitchFamily="18" charset="0"/>
                </a:rPr>
                <a:t>акцизы на нефтепродукты, единый </a:t>
              </a:r>
              <a:r>
                <a:rPr lang="ru-RU" sz="1400" dirty="0" err="1" smtClean="0">
                  <a:cs typeface="Times New Roman" pitchFamily="18" charset="0"/>
                </a:rPr>
                <a:t>сельско</a:t>
              </a:r>
              <a:r>
                <a:rPr lang="ru-RU" sz="1400" dirty="0" smtClean="0">
                  <a:cs typeface="Times New Roman" pitchFamily="18" charset="0"/>
                </a:rPr>
                <a:t> - хозяйственный налог и другие)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65C6B5E8-E043-4CC9-8BFC-8F8467088EA5}"/>
                </a:ext>
              </a:extLst>
            </p:cNvPr>
            <p:cNvSpPr/>
            <p:nvPr/>
          </p:nvSpPr>
          <p:spPr>
            <a:xfrm>
              <a:off x="4397828" y="3072384"/>
              <a:ext cx="34137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К  неналоговым доходам относятся: 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доходы от использования имущества, доходы от продажи материальных и нематериальных активов, доходы от оказания платных услуг</a:t>
              </a:r>
              <a:r>
                <a:rPr lang="en-US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, а </a:t>
              </a: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также платежи в виде штрафов или иных санкций за нарушение законодательства и другие.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9327FF9C-F7BE-4B27-B20B-BEDA4E5EF927}"/>
                </a:ext>
              </a:extLst>
            </p:cNvPr>
            <p:cNvSpPr/>
            <p:nvPr/>
          </p:nvSpPr>
          <p:spPr>
            <a:xfrm>
              <a:off x="8271011" y="3040988"/>
              <a:ext cx="34137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  <a:endParaRPr lang="ru-RU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3" y="1250023"/>
            <a:ext cx="8827959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ДОХОДЫ БЮДЖЕТА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9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3038"/>
            <a:endParaRPr lang="ru-RU" b="1" dirty="0" smtClean="0">
              <a:solidFill>
                <a:srgbClr val="0071BB"/>
              </a:solidFill>
            </a:endParaRPr>
          </a:p>
          <a:p>
            <a:pPr marL="173038"/>
            <a:r>
              <a:rPr lang="ru-RU" b="1" dirty="0" smtClean="0">
                <a:solidFill>
                  <a:srgbClr val="0071BB"/>
                </a:solidFill>
              </a:rPr>
              <a:t>СУБСИДИИ</a:t>
            </a:r>
          </a:p>
          <a:p>
            <a:pPr lvl="0"/>
            <a:endParaRPr lang="ru-RU" b="1" dirty="0">
              <a:solidFill>
                <a:srgbClr val="0071BB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СУБВЕНЦИИ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4"/>
                </a:solidFill>
              </a:rPr>
              <a:t>ДОТАЦИИ 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0430" y="1683323"/>
            <a:ext cx="4533800" cy="4317444"/>
          </a:xfrm>
        </p:spPr>
        <p:txBody>
          <a:bodyPr>
            <a:normAutofit/>
          </a:bodyPr>
          <a:lstStyle/>
          <a:p>
            <a:pPr marL="173038"/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Dotatio</a:t>
            </a:r>
            <a:r>
              <a:rPr lang="ru-RU" dirty="0" smtClean="0">
                <a:cs typeface="Times New Roman" pitchFamily="18" charset="0"/>
              </a:rPr>
              <a:t>» - дар, пожертвование)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dirty="0" smtClean="0">
                <a:cs typeface="Times New Roman" pitchFamily="18" charset="0"/>
              </a:rPr>
              <a:t> (от лат. «</a:t>
            </a:r>
            <a:r>
              <a:rPr lang="ru-RU" dirty="0" err="1" smtClean="0">
                <a:cs typeface="Times New Roman" pitchFamily="18" charset="0"/>
              </a:rPr>
              <a:t>Subvenire</a:t>
            </a:r>
            <a:r>
              <a:rPr lang="ru-RU" dirty="0" smtClean="0">
                <a:cs typeface="Times New Roman" pitchFamily="18" charset="0"/>
              </a:rPr>
              <a:t>» -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приходить на помощь)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финансирование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«переданных» другим публично-правовым образованиям полномочий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Subsidium</a:t>
            </a:r>
            <a:r>
              <a:rPr lang="ru-RU" dirty="0" smtClean="0">
                <a:cs typeface="Times New Roman" pitchFamily="18" charset="0"/>
              </a:rPr>
              <a:t>» -поддержка)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расходов других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бюджетов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239"/>
            <a:ext cx="9906000" cy="695924"/>
          </a:xfrm>
        </p:spPr>
        <p:txBody>
          <a:bodyPr>
            <a:normAutofit fontScale="90000"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МЕЖБЮДЖЕТНЫЕ ТРАНСФЕРТЫ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– денежные средства, перечисляемые из одного бюджета бюджетной системы РФ другому, и являются основным видом безвозмездных перечислений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" name="Рисунок 17" descr="Диаграмма с подъемом">
            <a:extLst>
              <a:ext uri="{FF2B5EF4-FFF2-40B4-BE49-F238E27FC236}">
                <a16:creationId xmlns="" xmlns:a16="http://schemas.microsoft.com/office/drawing/2014/main" id="{C94BEF25-8034-4310-A500-B111A6DA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400" y="1891364"/>
            <a:ext cx="351000" cy="432000"/>
          </a:xfrm>
          <a:prstGeom prst="rect">
            <a:avLst/>
          </a:prstGeom>
        </p:spPr>
      </p:pic>
      <p:pic>
        <p:nvPicPr>
          <p:cNvPr id="26" name="Рисунок 25" descr="Рукопожатие">
            <a:extLst>
              <a:ext uri="{FF2B5EF4-FFF2-40B4-BE49-F238E27FC236}">
                <a16:creationId xmlns="" xmlns:a16="http://schemas.microsoft.com/office/drawing/2014/main" id="{2500B118-F5CD-4B0E-B823-9E310AB9E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10256" y="4967892"/>
            <a:ext cx="413049" cy="508368"/>
          </a:xfrm>
          <a:prstGeom prst="rect">
            <a:avLst/>
          </a:prstGeom>
        </p:spPr>
      </p:pic>
      <p:grpSp>
        <p:nvGrpSpPr>
          <p:cNvPr id="10" name="Group 831"/>
          <p:cNvGrpSpPr/>
          <p:nvPr/>
        </p:nvGrpSpPr>
        <p:grpSpPr>
          <a:xfrm>
            <a:off x="665251" y="3436482"/>
            <a:ext cx="301880" cy="369147"/>
            <a:chOff x="2516188" y="3090863"/>
            <a:chExt cx="492125" cy="488950"/>
          </a:xfrm>
          <a:solidFill>
            <a:schemeClr val="bg1"/>
          </a:solidFill>
        </p:grpSpPr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2716213" y="3090863"/>
              <a:ext cx="93662" cy="93663"/>
            </a:xfrm>
            <a:custGeom>
              <a:avLst/>
              <a:gdLst>
                <a:gd name="T0" fmla="*/ 323 w 645"/>
                <a:gd name="T1" fmla="*/ 0 h 649"/>
                <a:gd name="T2" fmla="*/ 366 w 645"/>
                <a:gd name="T3" fmla="*/ 3 h 649"/>
                <a:gd name="T4" fmla="*/ 409 w 645"/>
                <a:gd name="T5" fmla="*/ 12 h 649"/>
                <a:gd name="T6" fmla="*/ 448 w 645"/>
                <a:gd name="T7" fmla="*/ 25 h 649"/>
                <a:gd name="T8" fmla="*/ 485 w 645"/>
                <a:gd name="T9" fmla="*/ 44 h 649"/>
                <a:gd name="T10" fmla="*/ 520 w 645"/>
                <a:gd name="T11" fmla="*/ 68 h 649"/>
                <a:gd name="T12" fmla="*/ 551 w 645"/>
                <a:gd name="T13" fmla="*/ 95 h 649"/>
                <a:gd name="T14" fmla="*/ 578 w 645"/>
                <a:gd name="T15" fmla="*/ 126 h 649"/>
                <a:gd name="T16" fmla="*/ 601 w 645"/>
                <a:gd name="T17" fmla="*/ 161 h 649"/>
                <a:gd name="T18" fmla="*/ 620 w 645"/>
                <a:gd name="T19" fmla="*/ 198 h 649"/>
                <a:gd name="T20" fmla="*/ 634 w 645"/>
                <a:gd name="T21" fmla="*/ 238 h 649"/>
                <a:gd name="T22" fmla="*/ 642 w 645"/>
                <a:gd name="T23" fmla="*/ 281 h 649"/>
                <a:gd name="T24" fmla="*/ 645 w 645"/>
                <a:gd name="T25" fmla="*/ 324 h 649"/>
                <a:gd name="T26" fmla="*/ 642 w 645"/>
                <a:gd name="T27" fmla="*/ 368 h 649"/>
                <a:gd name="T28" fmla="*/ 634 w 645"/>
                <a:gd name="T29" fmla="*/ 410 h 649"/>
                <a:gd name="T30" fmla="*/ 620 w 645"/>
                <a:gd name="T31" fmla="*/ 451 h 649"/>
                <a:gd name="T32" fmla="*/ 601 w 645"/>
                <a:gd name="T33" fmla="*/ 488 h 649"/>
                <a:gd name="T34" fmla="*/ 578 w 645"/>
                <a:gd name="T35" fmla="*/ 522 h 649"/>
                <a:gd name="T36" fmla="*/ 551 w 645"/>
                <a:gd name="T37" fmla="*/ 554 h 649"/>
                <a:gd name="T38" fmla="*/ 520 w 645"/>
                <a:gd name="T39" fmla="*/ 581 h 649"/>
                <a:gd name="T40" fmla="*/ 485 w 645"/>
                <a:gd name="T41" fmla="*/ 604 h 649"/>
                <a:gd name="T42" fmla="*/ 448 w 645"/>
                <a:gd name="T43" fmla="*/ 623 h 649"/>
                <a:gd name="T44" fmla="*/ 409 w 645"/>
                <a:gd name="T45" fmla="*/ 637 h 649"/>
                <a:gd name="T46" fmla="*/ 366 w 645"/>
                <a:gd name="T47" fmla="*/ 645 h 649"/>
                <a:gd name="T48" fmla="*/ 323 w 645"/>
                <a:gd name="T49" fmla="*/ 649 h 649"/>
                <a:gd name="T50" fmla="*/ 279 w 645"/>
                <a:gd name="T51" fmla="*/ 645 h 649"/>
                <a:gd name="T52" fmla="*/ 236 w 645"/>
                <a:gd name="T53" fmla="*/ 637 h 649"/>
                <a:gd name="T54" fmla="*/ 197 w 645"/>
                <a:gd name="T55" fmla="*/ 623 h 649"/>
                <a:gd name="T56" fmla="*/ 160 w 645"/>
                <a:gd name="T57" fmla="*/ 604 h 649"/>
                <a:gd name="T58" fmla="*/ 126 w 645"/>
                <a:gd name="T59" fmla="*/ 581 h 649"/>
                <a:gd name="T60" fmla="*/ 94 w 645"/>
                <a:gd name="T61" fmla="*/ 554 h 649"/>
                <a:gd name="T62" fmla="*/ 68 w 645"/>
                <a:gd name="T63" fmla="*/ 522 h 649"/>
                <a:gd name="T64" fmla="*/ 45 w 645"/>
                <a:gd name="T65" fmla="*/ 488 h 649"/>
                <a:gd name="T66" fmla="*/ 25 w 645"/>
                <a:gd name="T67" fmla="*/ 451 h 649"/>
                <a:gd name="T68" fmla="*/ 12 w 645"/>
                <a:gd name="T69" fmla="*/ 410 h 649"/>
                <a:gd name="T70" fmla="*/ 3 w 645"/>
                <a:gd name="T71" fmla="*/ 368 h 649"/>
                <a:gd name="T72" fmla="*/ 0 w 645"/>
                <a:gd name="T73" fmla="*/ 324 h 649"/>
                <a:gd name="T74" fmla="*/ 3 w 645"/>
                <a:gd name="T75" fmla="*/ 281 h 649"/>
                <a:gd name="T76" fmla="*/ 12 w 645"/>
                <a:gd name="T77" fmla="*/ 238 h 649"/>
                <a:gd name="T78" fmla="*/ 25 w 645"/>
                <a:gd name="T79" fmla="*/ 198 h 649"/>
                <a:gd name="T80" fmla="*/ 45 w 645"/>
                <a:gd name="T81" fmla="*/ 161 h 649"/>
                <a:gd name="T82" fmla="*/ 68 w 645"/>
                <a:gd name="T83" fmla="*/ 126 h 649"/>
                <a:gd name="T84" fmla="*/ 94 w 645"/>
                <a:gd name="T85" fmla="*/ 95 h 649"/>
                <a:gd name="T86" fmla="*/ 126 w 645"/>
                <a:gd name="T87" fmla="*/ 68 h 649"/>
                <a:gd name="T88" fmla="*/ 160 w 645"/>
                <a:gd name="T89" fmla="*/ 44 h 649"/>
                <a:gd name="T90" fmla="*/ 197 w 645"/>
                <a:gd name="T91" fmla="*/ 25 h 649"/>
                <a:gd name="T92" fmla="*/ 236 w 645"/>
                <a:gd name="T93" fmla="*/ 12 h 649"/>
                <a:gd name="T94" fmla="*/ 279 w 645"/>
                <a:gd name="T95" fmla="*/ 3 h 649"/>
                <a:gd name="T96" fmla="*/ 323 w 645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5" h="649">
                  <a:moveTo>
                    <a:pt x="323" y="0"/>
                  </a:moveTo>
                  <a:lnTo>
                    <a:pt x="366" y="3"/>
                  </a:lnTo>
                  <a:lnTo>
                    <a:pt x="409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1" y="95"/>
                  </a:lnTo>
                  <a:lnTo>
                    <a:pt x="578" y="126"/>
                  </a:lnTo>
                  <a:lnTo>
                    <a:pt x="601" y="161"/>
                  </a:lnTo>
                  <a:lnTo>
                    <a:pt x="620" y="198"/>
                  </a:lnTo>
                  <a:lnTo>
                    <a:pt x="634" y="238"/>
                  </a:lnTo>
                  <a:lnTo>
                    <a:pt x="642" y="281"/>
                  </a:lnTo>
                  <a:lnTo>
                    <a:pt x="645" y="324"/>
                  </a:lnTo>
                  <a:lnTo>
                    <a:pt x="642" y="368"/>
                  </a:lnTo>
                  <a:lnTo>
                    <a:pt x="634" y="410"/>
                  </a:lnTo>
                  <a:lnTo>
                    <a:pt x="620" y="451"/>
                  </a:lnTo>
                  <a:lnTo>
                    <a:pt x="601" y="488"/>
                  </a:lnTo>
                  <a:lnTo>
                    <a:pt x="578" y="522"/>
                  </a:lnTo>
                  <a:lnTo>
                    <a:pt x="551" y="554"/>
                  </a:lnTo>
                  <a:lnTo>
                    <a:pt x="520" y="581"/>
                  </a:lnTo>
                  <a:lnTo>
                    <a:pt x="485" y="604"/>
                  </a:lnTo>
                  <a:lnTo>
                    <a:pt x="448" y="623"/>
                  </a:lnTo>
                  <a:lnTo>
                    <a:pt x="409" y="637"/>
                  </a:lnTo>
                  <a:lnTo>
                    <a:pt x="366" y="645"/>
                  </a:lnTo>
                  <a:lnTo>
                    <a:pt x="323" y="649"/>
                  </a:lnTo>
                  <a:lnTo>
                    <a:pt x="279" y="645"/>
                  </a:lnTo>
                  <a:lnTo>
                    <a:pt x="236" y="637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4" y="554"/>
                  </a:lnTo>
                  <a:lnTo>
                    <a:pt x="68" y="522"/>
                  </a:lnTo>
                  <a:lnTo>
                    <a:pt x="45" y="488"/>
                  </a:lnTo>
                  <a:lnTo>
                    <a:pt x="25" y="451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1"/>
                  </a:lnTo>
                  <a:lnTo>
                    <a:pt x="12" y="238"/>
                  </a:lnTo>
                  <a:lnTo>
                    <a:pt x="25" y="198"/>
                  </a:lnTo>
                  <a:lnTo>
                    <a:pt x="45" y="161"/>
                  </a:lnTo>
                  <a:lnTo>
                    <a:pt x="68" y="126"/>
                  </a:lnTo>
                  <a:lnTo>
                    <a:pt x="94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6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2671763" y="3201988"/>
              <a:ext cx="182562" cy="125413"/>
            </a:xfrm>
            <a:custGeom>
              <a:avLst/>
              <a:gdLst>
                <a:gd name="T0" fmla="*/ 387 w 1257"/>
                <a:gd name="T1" fmla="*/ 2 h 867"/>
                <a:gd name="T2" fmla="*/ 403 w 1257"/>
                <a:gd name="T3" fmla="*/ 18 h 867"/>
                <a:gd name="T4" fmla="*/ 603 w 1257"/>
                <a:gd name="T5" fmla="*/ 564 h 867"/>
                <a:gd name="T6" fmla="*/ 623 w 1257"/>
                <a:gd name="T7" fmla="*/ 575 h 867"/>
                <a:gd name="T8" fmla="*/ 645 w 1257"/>
                <a:gd name="T9" fmla="*/ 572 h 867"/>
                <a:gd name="T10" fmla="*/ 662 w 1257"/>
                <a:gd name="T11" fmla="*/ 553 h 867"/>
                <a:gd name="T12" fmla="*/ 861 w 1257"/>
                <a:gd name="T13" fmla="*/ 9 h 867"/>
                <a:gd name="T14" fmla="*/ 879 w 1257"/>
                <a:gd name="T15" fmla="*/ 0 h 867"/>
                <a:gd name="T16" fmla="*/ 1061 w 1257"/>
                <a:gd name="T17" fmla="*/ 29 h 867"/>
                <a:gd name="T18" fmla="*/ 1099 w 1257"/>
                <a:gd name="T19" fmla="*/ 45 h 867"/>
                <a:gd name="T20" fmla="*/ 1163 w 1257"/>
                <a:gd name="T21" fmla="*/ 89 h 867"/>
                <a:gd name="T22" fmla="*/ 1214 w 1257"/>
                <a:gd name="T23" fmla="*/ 150 h 867"/>
                <a:gd name="T24" fmla="*/ 1245 w 1257"/>
                <a:gd name="T25" fmla="*/ 222 h 867"/>
                <a:gd name="T26" fmla="*/ 1257 w 1257"/>
                <a:gd name="T27" fmla="*/ 301 h 867"/>
                <a:gd name="T28" fmla="*/ 1254 w 1257"/>
                <a:gd name="T29" fmla="*/ 774 h 867"/>
                <a:gd name="T30" fmla="*/ 1231 w 1257"/>
                <a:gd name="T31" fmla="*/ 822 h 867"/>
                <a:gd name="T32" fmla="*/ 1189 w 1257"/>
                <a:gd name="T33" fmla="*/ 855 h 867"/>
                <a:gd name="T34" fmla="*/ 1137 w 1257"/>
                <a:gd name="T35" fmla="*/ 867 h 867"/>
                <a:gd name="T36" fmla="*/ 93 w 1257"/>
                <a:gd name="T37" fmla="*/ 864 h 867"/>
                <a:gd name="T38" fmla="*/ 45 w 1257"/>
                <a:gd name="T39" fmla="*/ 841 h 867"/>
                <a:gd name="T40" fmla="*/ 13 w 1257"/>
                <a:gd name="T41" fmla="*/ 799 h 867"/>
                <a:gd name="T42" fmla="*/ 0 w 1257"/>
                <a:gd name="T43" fmla="*/ 747 h 867"/>
                <a:gd name="T44" fmla="*/ 3 w 1257"/>
                <a:gd name="T45" fmla="*/ 261 h 867"/>
                <a:gd name="T46" fmla="*/ 25 w 1257"/>
                <a:gd name="T47" fmla="*/ 185 h 867"/>
                <a:gd name="T48" fmla="*/ 67 w 1257"/>
                <a:gd name="T49" fmla="*/ 119 h 867"/>
                <a:gd name="T50" fmla="*/ 125 w 1257"/>
                <a:gd name="T51" fmla="*/ 65 h 867"/>
                <a:gd name="T52" fmla="*/ 196 w 1257"/>
                <a:gd name="T53" fmla="*/ 29 h 867"/>
                <a:gd name="T54" fmla="*/ 208 w 1257"/>
                <a:gd name="T55" fmla="*/ 28 h 867"/>
                <a:gd name="T56" fmla="*/ 237 w 1257"/>
                <a:gd name="T57" fmla="*/ 23 h 867"/>
                <a:gd name="T58" fmla="*/ 275 w 1257"/>
                <a:gd name="T59" fmla="*/ 16 h 867"/>
                <a:gd name="T60" fmla="*/ 315 w 1257"/>
                <a:gd name="T61" fmla="*/ 9 h 867"/>
                <a:gd name="T62" fmla="*/ 350 w 1257"/>
                <a:gd name="T63" fmla="*/ 4 h 867"/>
                <a:gd name="T64" fmla="*/ 371 w 1257"/>
                <a:gd name="T65" fmla="*/ 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7" h="867">
                  <a:moveTo>
                    <a:pt x="376" y="0"/>
                  </a:moveTo>
                  <a:lnTo>
                    <a:pt x="387" y="2"/>
                  </a:lnTo>
                  <a:lnTo>
                    <a:pt x="396" y="9"/>
                  </a:lnTo>
                  <a:lnTo>
                    <a:pt x="403" y="18"/>
                  </a:lnTo>
                  <a:lnTo>
                    <a:pt x="595" y="553"/>
                  </a:lnTo>
                  <a:lnTo>
                    <a:pt x="603" y="564"/>
                  </a:lnTo>
                  <a:lnTo>
                    <a:pt x="612" y="572"/>
                  </a:lnTo>
                  <a:lnTo>
                    <a:pt x="623" y="575"/>
                  </a:lnTo>
                  <a:lnTo>
                    <a:pt x="635" y="575"/>
                  </a:lnTo>
                  <a:lnTo>
                    <a:pt x="645" y="572"/>
                  </a:lnTo>
                  <a:lnTo>
                    <a:pt x="654" y="564"/>
                  </a:lnTo>
                  <a:lnTo>
                    <a:pt x="662" y="553"/>
                  </a:lnTo>
                  <a:lnTo>
                    <a:pt x="855" y="18"/>
                  </a:lnTo>
                  <a:lnTo>
                    <a:pt x="861" y="9"/>
                  </a:lnTo>
                  <a:lnTo>
                    <a:pt x="869" y="3"/>
                  </a:lnTo>
                  <a:lnTo>
                    <a:pt x="879" y="0"/>
                  </a:lnTo>
                  <a:lnTo>
                    <a:pt x="890" y="1"/>
                  </a:lnTo>
                  <a:lnTo>
                    <a:pt x="1061" y="29"/>
                  </a:lnTo>
                  <a:lnTo>
                    <a:pt x="1062" y="30"/>
                  </a:lnTo>
                  <a:lnTo>
                    <a:pt x="1099" y="45"/>
                  </a:lnTo>
                  <a:lnTo>
                    <a:pt x="1133" y="65"/>
                  </a:lnTo>
                  <a:lnTo>
                    <a:pt x="1163" y="89"/>
                  </a:lnTo>
                  <a:lnTo>
                    <a:pt x="1191" y="117"/>
                  </a:lnTo>
                  <a:lnTo>
                    <a:pt x="1214" y="150"/>
                  </a:lnTo>
                  <a:lnTo>
                    <a:pt x="1232" y="184"/>
                  </a:lnTo>
                  <a:lnTo>
                    <a:pt x="1245" y="222"/>
                  </a:lnTo>
                  <a:lnTo>
                    <a:pt x="1254" y="260"/>
                  </a:lnTo>
                  <a:lnTo>
                    <a:pt x="1257" y="301"/>
                  </a:lnTo>
                  <a:lnTo>
                    <a:pt x="1257" y="747"/>
                  </a:lnTo>
                  <a:lnTo>
                    <a:pt x="1254" y="774"/>
                  </a:lnTo>
                  <a:lnTo>
                    <a:pt x="1244" y="799"/>
                  </a:lnTo>
                  <a:lnTo>
                    <a:pt x="1231" y="822"/>
                  </a:lnTo>
                  <a:lnTo>
                    <a:pt x="1212" y="841"/>
                  </a:lnTo>
                  <a:lnTo>
                    <a:pt x="1189" y="855"/>
                  </a:lnTo>
                  <a:lnTo>
                    <a:pt x="1164" y="864"/>
                  </a:lnTo>
                  <a:lnTo>
                    <a:pt x="1137" y="867"/>
                  </a:lnTo>
                  <a:lnTo>
                    <a:pt x="121" y="867"/>
                  </a:lnTo>
                  <a:lnTo>
                    <a:pt x="93" y="864"/>
                  </a:lnTo>
                  <a:lnTo>
                    <a:pt x="68" y="855"/>
                  </a:lnTo>
                  <a:lnTo>
                    <a:pt x="45" y="841"/>
                  </a:lnTo>
                  <a:lnTo>
                    <a:pt x="26" y="822"/>
                  </a:lnTo>
                  <a:lnTo>
                    <a:pt x="13" y="799"/>
                  </a:lnTo>
                  <a:lnTo>
                    <a:pt x="3" y="774"/>
                  </a:lnTo>
                  <a:lnTo>
                    <a:pt x="0" y="747"/>
                  </a:lnTo>
                  <a:lnTo>
                    <a:pt x="0" y="302"/>
                  </a:lnTo>
                  <a:lnTo>
                    <a:pt x="3" y="261"/>
                  </a:lnTo>
                  <a:lnTo>
                    <a:pt x="12" y="223"/>
                  </a:lnTo>
                  <a:lnTo>
                    <a:pt x="25" y="185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4" y="90"/>
                  </a:lnTo>
                  <a:lnTo>
                    <a:pt x="125" y="65"/>
                  </a:lnTo>
                  <a:lnTo>
                    <a:pt x="159" y="46"/>
                  </a:lnTo>
                  <a:lnTo>
                    <a:pt x="196" y="29"/>
                  </a:lnTo>
                  <a:lnTo>
                    <a:pt x="199" y="29"/>
                  </a:lnTo>
                  <a:lnTo>
                    <a:pt x="208" y="28"/>
                  </a:lnTo>
                  <a:lnTo>
                    <a:pt x="220" y="26"/>
                  </a:lnTo>
                  <a:lnTo>
                    <a:pt x="237" y="23"/>
                  </a:lnTo>
                  <a:lnTo>
                    <a:pt x="254" y="20"/>
                  </a:lnTo>
                  <a:lnTo>
                    <a:pt x="275" y="16"/>
                  </a:lnTo>
                  <a:lnTo>
                    <a:pt x="295" y="13"/>
                  </a:lnTo>
                  <a:lnTo>
                    <a:pt x="315" y="9"/>
                  </a:lnTo>
                  <a:lnTo>
                    <a:pt x="334" y="6"/>
                  </a:lnTo>
                  <a:lnTo>
                    <a:pt x="350" y="4"/>
                  </a:lnTo>
                  <a:lnTo>
                    <a:pt x="363" y="2"/>
                  </a:lnTo>
                  <a:lnTo>
                    <a:pt x="371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28336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2 w 1211"/>
                <a:gd name="T17" fmla="*/ 0 h 954"/>
                <a:gd name="T18" fmla="*/ 884 w 1211"/>
                <a:gd name="T19" fmla="*/ 4 h 954"/>
                <a:gd name="T20" fmla="*/ 976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2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5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328 w 1211"/>
                <a:gd name="T97" fmla="*/ 4 h 954"/>
                <a:gd name="T98" fmla="*/ 348 w 1211"/>
                <a:gd name="T9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2" y="0"/>
                  </a:lnTo>
                  <a:lnTo>
                    <a:pt x="884" y="4"/>
                  </a:lnTo>
                  <a:lnTo>
                    <a:pt x="976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2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5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2871788" y="3333750"/>
              <a:ext cx="100012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25161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3 w 1211"/>
                <a:gd name="T17" fmla="*/ 0 h 954"/>
                <a:gd name="T18" fmla="*/ 884 w 1211"/>
                <a:gd name="T19" fmla="*/ 4 h 954"/>
                <a:gd name="T20" fmla="*/ 977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3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6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243 w 1211"/>
                <a:gd name="T97" fmla="*/ 30 h 954"/>
                <a:gd name="T98" fmla="*/ 254 w 1211"/>
                <a:gd name="T99" fmla="*/ 26 h 954"/>
                <a:gd name="T100" fmla="*/ 266 w 1211"/>
                <a:gd name="T101" fmla="*/ 23 h 954"/>
                <a:gd name="T102" fmla="*/ 280 w 1211"/>
                <a:gd name="T103" fmla="*/ 19 h 954"/>
                <a:gd name="T104" fmla="*/ 294 w 1211"/>
                <a:gd name="T105" fmla="*/ 13 h 954"/>
                <a:gd name="T106" fmla="*/ 307 w 1211"/>
                <a:gd name="T107" fmla="*/ 10 h 954"/>
                <a:gd name="T108" fmla="*/ 317 w 1211"/>
                <a:gd name="T109" fmla="*/ 7 h 954"/>
                <a:gd name="T110" fmla="*/ 324 w 1211"/>
                <a:gd name="T111" fmla="*/ 4 h 954"/>
                <a:gd name="T112" fmla="*/ 328 w 1211"/>
                <a:gd name="T113" fmla="*/ 4 h 954"/>
                <a:gd name="T114" fmla="*/ 348 w 1211"/>
                <a:gd name="T11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3" y="0"/>
                  </a:lnTo>
                  <a:lnTo>
                    <a:pt x="884" y="4"/>
                  </a:lnTo>
                  <a:lnTo>
                    <a:pt x="977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3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6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243" y="30"/>
                  </a:lnTo>
                  <a:lnTo>
                    <a:pt x="254" y="26"/>
                  </a:lnTo>
                  <a:lnTo>
                    <a:pt x="266" y="23"/>
                  </a:lnTo>
                  <a:lnTo>
                    <a:pt x="280" y="19"/>
                  </a:lnTo>
                  <a:lnTo>
                    <a:pt x="294" y="13"/>
                  </a:lnTo>
                  <a:lnTo>
                    <a:pt x="307" y="10"/>
                  </a:lnTo>
                  <a:lnTo>
                    <a:pt x="317" y="7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2554288" y="3333750"/>
              <a:ext cx="98425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2906713" y="3173413"/>
              <a:ext cx="73025" cy="123825"/>
            </a:xfrm>
            <a:custGeom>
              <a:avLst/>
              <a:gdLst>
                <a:gd name="T0" fmla="*/ 104 w 497"/>
                <a:gd name="T1" fmla="*/ 2 h 855"/>
                <a:gd name="T2" fmla="*/ 139 w 497"/>
                <a:gd name="T3" fmla="*/ 16 h 855"/>
                <a:gd name="T4" fmla="*/ 194 w 497"/>
                <a:gd name="T5" fmla="*/ 79 h 855"/>
                <a:gd name="T6" fmla="*/ 262 w 497"/>
                <a:gd name="T7" fmla="*/ 185 h 855"/>
                <a:gd name="T8" fmla="*/ 315 w 497"/>
                <a:gd name="T9" fmla="*/ 300 h 855"/>
                <a:gd name="T10" fmla="*/ 351 w 497"/>
                <a:gd name="T11" fmla="*/ 421 h 855"/>
                <a:gd name="T12" fmla="*/ 372 w 497"/>
                <a:gd name="T13" fmla="*/ 548 h 855"/>
                <a:gd name="T14" fmla="*/ 411 w 497"/>
                <a:gd name="T15" fmla="*/ 540 h 855"/>
                <a:gd name="T16" fmla="*/ 451 w 497"/>
                <a:gd name="T17" fmla="*/ 550 h 855"/>
                <a:gd name="T18" fmla="*/ 482 w 497"/>
                <a:gd name="T19" fmla="*/ 577 h 855"/>
                <a:gd name="T20" fmla="*/ 496 w 497"/>
                <a:gd name="T21" fmla="*/ 614 h 855"/>
                <a:gd name="T22" fmla="*/ 494 w 497"/>
                <a:gd name="T23" fmla="*/ 652 h 855"/>
                <a:gd name="T24" fmla="*/ 476 w 497"/>
                <a:gd name="T25" fmla="*/ 688 h 855"/>
                <a:gd name="T26" fmla="*/ 341 w 497"/>
                <a:gd name="T27" fmla="*/ 838 h 855"/>
                <a:gd name="T28" fmla="*/ 308 w 497"/>
                <a:gd name="T29" fmla="*/ 853 h 855"/>
                <a:gd name="T30" fmla="*/ 270 w 497"/>
                <a:gd name="T31" fmla="*/ 853 h 855"/>
                <a:gd name="T32" fmla="*/ 236 w 497"/>
                <a:gd name="T33" fmla="*/ 838 h 855"/>
                <a:gd name="T34" fmla="*/ 101 w 497"/>
                <a:gd name="T35" fmla="*/ 688 h 855"/>
                <a:gd name="T36" fmla="*/ 83 w 497"/>
                <a:gd name="T37" fmla="*/ 652 h 855"/>
                <a:gd name="T38" fmla="*/ 82 w 497"/>
                <a:gd name="T39" fmla="*/ 614 h 855"/>
                <a:gd name="T40" fmla="*/ 96 w 497"/>
                <a:gd name="T41" fmla="*/ 577 h 855"/>
                <a:gd name="T42" fmla="*/ 125 w 497"/>
                <a:gd name="T43" fmla="*/ 551 h 855"/>
                <a:gd name="T44" fmla="*/ 158 w 497"/>
                <a:gd name="T45" fmla="*/ 541 h 855"/>
                <a:gd name="T46" fmla="*/ 194 w 497"/>
                <a:gd name="T47" fmla="*/ 544 h 855"/>
                <a:gd name="T48" fmla="*/ 169 w 497"/>
                <a:gd name="T49" fmla="*/ 419 h 855"/>
                <a:gd name="T50" fmla="*/ 123 w 497"/>
                <a:gd name="T51" fmla="*/ 302 h 855"/>
                <a:gd name="T52" fmla="*/ 60 w 497"/>
                <a:gd name="T53" fmla="*/ 196 h 855"/>
                <a:gd name="T54" fmla="*/ 10 w 497"/>
                <a:gd name="T55" fmla="*/ 131 h 855"/>
                <a:gd name="T56" fmla="*/ 0 w 497"/>
                <a:gd name="T57" fmla="*/ 92 h 855"/>
                <a:gd name="T58" fmla="*/ 6 w 497"/>
                <a:gd name="T59" fmla="*/ 55 h 855"/>
                <a:gd name="T60" fmla="*/ 30 w 497"/>
                <a:gd name="T61" fmla="*/ 22 h 855"/>
                <a:gd name="T62" fmla="*/ 64 w 497"/>
                <a:gd name="T63" fmla="*/ 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84" y="0"/>
                  </a:moveTo>
                  <a:lnTo>
                    <a:pt x="104" y="2"/>
                  </a:lnTo>
                  <a:lnTo>
                    <a:pt x="122" y="7"/>
                  </a:lnTo>
                  <a:lnTo>
                    <a:pt x="139" y="16"/>
                  </a:lnTo>
                  <a:lnTo>
                    <a:pt x="154" y="30"/>
                  </a:lnTo>
                  <a:lnTo>
                    <a:pt x="194" y="79"/>
                  </a:lnTo>
                  <a:lnTo>
                    <a:pt x="230" y="131"/>
                  </a:lnTo>
                  <a:lnTo>
                    <a:pt x="262" y="185"/>
                  </a:lnTo>
                  <a:lnTo>
                    <a:pt x="290" y="241"/>
                  </a:lnTo>
                  <a:lnTo>
                    <a:pt x="315" y="300"/>
                  </a:lnTo>
                  <a:lnTo>
                    <a:pt x="335" y="359"/>
                  </a:lnTo>
                  <a:lnTo>
                    <a:pt x="351" y="421"/>
                  </a:lnTo>
                  <a:lnTo>
                    <a:pt x="364" y="484"/>
                  </a:lnTo>
                  <a:lnTo>
                    <a:pt x="372" y="548"/>
                  </a:lnTo>
                  <a:lnTo>
                    <a:pt x="391" y="542"/>
                  </a:lnTo>
                  <a:lnTo>
                    <a:pt x="411" y="540"/>
                  </a:lnTo>
                  <a:lnTo>
                    <a:pt x="431" y="543"/>
                  </a:lnTo>
                  <a:lnTo>
                    <a:pt x="451" y="550"/>
                  </a:lnTo>
                  <a:lnTo>
                    <a:pt x="467" y="561"/>
                  </a:lnTo>
                  <a:lnTo>
                    <a:pt x="482" y="577"/>
                  </a:lnTo>
                  <a:lnTo>
                    <a:pt x="491" y="595"/>
                  </a:lnTo>
                  <a:lnTo>
                    <a:pt x="496" y="614"/>
                  </a:lnTo>
                  <a:lnTo>
                    <a:pt x="497" y="632"/>
                  </a:lnTo>
                  <a:lnTo>
                    <a:pt x="494" y="652"/>
                  </a:lnTo>
                  <a:lnTo>
                    <a:pt x="487" y="670"/>
                  </a:lnTo>
                  <a:lnTo>
                    <a:pt x="476" y="688"/>
                  </a:lnTo>
                  <a:lnTo>
                    <a:pt x="355" y="825"/>
                  </a:lnTo>
                  <a:lnTo>
                    <a:pt x="341" y="838"/>
                  </a:lnTo>
                  <a:lnTo>
                    <a:pt x="325" y="847"/>
                  </a:lnTo>
                  <a:lnTo>
                    <a:pt x="308" y="853"/>
                  </a:lnTo>
                  <a:lnTo>
                    <a:pt x="289" y="855"/>
                  </a:lnTo>
                  <a:lnTo>
                    <a:pt x="270" y="853"/>
                  </a:lnTo>
                  <a:lnTo>
                    <a:pt x="253" y="847"/>
                  </a:lnTo>
                  <a:lnTo>
                    <a:pt x="236" y="838"/>
                  </a:lnTo>
                  <a:lnTo>
                    <a:pt x="223" y="825"/>
                  </a:lnTo>
                  <a:lnTo>
                    <a:pt x="101" y="688"/>
                  </a:lnTo>
                  <a:lnTo>
                    <a:pt x="90" y="670"/>
                  </a:lnTo>
                  <a:lnTo>
                    <a:pt x="83" y="652"/>
                  </a:lnTo>
                  <a:lnTo>
                    <a:pt x="80" y="632"/>
                  </a:lnTo>
                  <a:lnTo>
                    <a:pt x="82" y="614"/>
                  </a:lnTo>
                  <a:lnTo>
                    <a:pt x="87" y="595"/>
                  </a:lnTo>
                  <a:lnTo>
                    <a:pt x="96" y="577"/>
                  </a:lnTo>
                  <a:lnTo>
                    <a:pt x="110" y="561"/>
                  </a:lnTo>
                  <a:lnTo>
                    <a:pt x="125" y="551"/>
                  </a:lnTo>
                  <a:lnTo>
                    <a:pt x="142" y="544"/>
                  </a:lnTo>
                  <a:lnTo>
                    <a:pt x="158" y="541"/>
                  </a:lnTo>
                  <a:lnTo>
                    <a:pt x="176" y="541"/>
                  </a:lnTo>
                  <a:lnTo>
                    <a:pt x="194" y="544"/>
                  </a:lnTo>
                  <a:lnTo>
                    <a:pt x="183" y="480"/>
                  </a:lnTo>
                  <a:lnTo>
                    <a:pt x="169" y="419"/>
                  </a:lnTo>
                  <a:lnTo>
                    <a:pt x="148" y="359"/>
                  </a:lnTo>
                  <a:lnTo>
                    <a:pt x="123" y="302"/>
                  </a:lnTo>
                  <a:lnTo>
                    <a:pt x="94" y="248"/>
                  </a:lnTo>
                  <a:lnTo>
                    <a:pt x="60" y="196"/>
                  </a:lnTo>
                  <a:lnTo>
                    <a:pt x="22" y="148"/>
                  </a:lnTo>
                  <a:lnTo>
                    <a:pt x="10" y="131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91"/>
            <p:cNvSpPr>
              <a:spLocks/>
            </p:cNvSpPr>
            <p:nvPr/>
          </p:nvSpPr>
          <p:spPr bwMode="auto">
            <a:xfrm>
              <a:off x="2547938" y="3173413"/>
              <a:ext cx="71437" cy="123825"/>
            </a:xfrm>
            <a:custGeom>
              <a:avLst/>
              <a:gdLst>
                <a:gd name="T0" fmla="*/ 433 w 497"/>
                <a:gd name="T1" fmla="*/ 3 h 855"/>
                <a:gd name="T2" fmla="*/ 468 w 497"/>
                <a:gd name="T3" fmla="*/ 22 h 855"/>
                <a:gd name="T4" fmla="*/ 491 w 497"/>
                <a:gd name="T5" fmla="*/ 55 h 855"/>
                <a:gd name="T6" fmla="*/ 497 w 497"/>
                <a:gd name="T7" fmla="*/ 92 h 855"/>
                <a:gd name="T8" fmla="*/ 487 w 497"/>
                <a:gd name="T9" fmla="*/ 131 h 855"/>
                <a:gd name="T10" fmla="*/ 437 w 497"/>
                <a:gd name="T11" fmla="*/ 196 h 855"/>
                <a:gd name="T12" fmla="*/ 374 w 497"/>
                <a:gd name="T13" fmla="*/ 302 h 855"/>
                <a:gd name="T14" fmla="*/ 329 w 497"/>
                <a:gd name="T15" fmla="*/ 419 h 855"/>
                <a:gd name="T16" fmla="*/ 303 w 497"/>
                <a:gd name="T17" fmla="*/ 544 h 855"/>
                <a:gd name="T18" fmla="*/ 339 w 497"/>
                <a:gd name="T19" fmla="*/ 541 h 855"/>
                <a:gd name="T20" fmla="*/ 372 w 497"/>
                <a:gd name="T21" fmla="*/ 551 h 855"/>
                <a:gd name="T22" fmla="*/ 401 w 497"/>
                <a:gd name="T23" fmla="*/ 577 h 855"/>
                <a:gd name="T24" fmla="*/ 416 w 497"/>
                <a:gd name="T25" fmla="*/ 614 h 855"/>
                <a:gd name="T26" fmla="*/ 414 w 497"/>
                <a:gd name="T27" fmla="*/ 652 h 855"/>
                <a:gd name="T28" fmla="*/ 396 w 497"/>
                <a:gd name="T29" fmla="*/ 688 h 855"/>
                <a:gd name="T30" fmla="*/ 261 w 497"/>
                <a:gd name="T31" fmla="*/ 838 h 855"/>
                <a:gd name="T32" fmla="*/ 227 w 497"/>
                <a:gd name="T33" fmla="*/ 853 h 855"/>
                <a:gd name="T34" fmla="*/ 189 w 497"/>
                <a:gd name="T35" fmla="*/ 853 h 855"/>
                <a:gd name="T36" fmla="*/ 156 w 497"/>
                <a:gd name="T37" fmla="*/ 838 h 855"/>
                <a:gd name="T38" fmla="*/ 21 w 497"/>
                <a:gd name="T39" fmla="*/ 688 h 855"/>
                <a:gd name="T40" fmla="*/ 3 w 497"/>
                <a:gd name="T41" fmla="*/ 652 h 855"/>
                <a:gd name="T42" fmla="*/ 1 w 497"/>
                <a:gd name="T43" fmla="*/ 614 h 855"/>
                <a:gd name="T44" fmla="*/ 15 w 497"/>
                <a:gd name="T45" fmla="*/ 577 h 855"/>
                <a:gd name="T46" fmla="*/ 47 w 497"/>
                <a:gd name="T47" fmla="*/ 550 h 855"/>
                <a:gd name="T48" fmla="*/ 86 w 497"/>
                <a:gd name="T49" fmla="*/ 540 h 855"/>
                <a:gd name="T50" fmla="*/ 125 w 497"/>
                <a:gd name="T51" fmla="*/ 548 h 855"/>
                <a:gd name="T52" fmla="*/ 146 w 497"/>
                <a:gd name="T53" fmla="*/ 421 h 855"/>
                <a:gd name="T54" fmla="*/ 183 w 497"/>
                <a:gd name="T55" fmla="*/ 300 h 855"/>
                <a:gd name="T56" fmla="*/ 235 w 497"/>
                <a:gd name="T57" fmla="*/ 185 h 855"/>
                <a:gd name="T58" fmla="*/ 303 w 497"/>
                <a:gd name="T59" fmla="*/ 79 h 855"/>
                <a:gd name="T60" fmla="*/ 358 w 497"/>
                <a:gd name="T61" fmla="*/ 16 h 855"/>
                <a:gd name="T62" fmla="*/ 395 w 497"/>
                <a:gd name="T63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413" y="0"/>
                  </a:moveTo>
                  <a:lnTo>
                    <a:pt x="433" y="3"/>
                  </a:lnTo>
                  <a:lnTo>
                    <a:pt x="451" y="10"/>
                  </a:lnTo>
                  <a:lnTo>
                    <a:pt x="468" y="22"/>
                  </a:lnTo>
                  <a:lnTo>
                    <a:pt x="482" y="37"/>
                  </a:lnTo>
                  <a:lnTo>
                    <a:pt x="491" y="55"/>
                  </a:lnTo>
                  <a:lnTo>
                    <a:pt x="496" y="74"/>
                  </a:lnTo>
                  <a:lnTo>
                    <a:pt x="497" y="92"/>
                  </a:lnTo>
                  <a:lnTo>
                    <a:pt x="494" y="112"/>
                  </a:lnTo>
                  <a:lnTo>
                    <a:pt x="487" y="131"/>
                  </a:lnTo>
                  <a:lnTo>
                    <a:pt x="475" y="148"/>
                  </a:lnTo>
                  <a:lnTo>
                    <a:pt x="437" y="196"/>
                  </a:lnTo>
                  <a:lnTo>
                    <a:pt x="403" y="248"/>
                  </a:lnTo>
                  <a:lnTo>
                    <a:pt x="374" y="302"/>
                  </a:lnTo>
                  <a:lnTo>
                    <a:pt x="349" y="359"/>
                  </a:lnTo>
                  <a:lnTo>
                    <a:pt x="329" y="419"/>
                  </a:lnTo>
                  <a:lnTo>
                    <a:pt x="314" y="480"/>
                  </a:lnTo>
                  <a:lnTo>
                    <a:pt x="303" y="544"/>
                  </a:lnTo>
                  <a:lnTo>
                    <a:pt x="321" y="541"/>
                  </a:lnTo>
                  <a:lnTo>
                    <a:pt x="339" y="541"/>
                  </a:lnTo>
                  <a:lnTo>
                    <a:pt x="355" y="544"/>
                  </a:lnTo>
                  <a:lnTo>
                    <a:pt x="372" y="551"/>
                  </a:lnTo>
                  <a:lnTo>
                    <a:pt x="387" y="561"/>
                  </a:lnTo>
                  <a:lnTo>
                    <a:pt x="401" y="577"/>
                  </a:lnTo>
                  <a:lnTo>
                    <a:pt x="410" y="595"/>
                  </a:lnTo>
                  <a:lnTo>
                    <a:pt x="416" y="614"/>
                  </a:lnTo>
                  <a:lnTo>
                    <a:pt x="417" y="632"/>
                  </a:lnTo>
                  <a:lnTo>
                    <a:pt x="414" y="652"/>
                  </a:lnTo>
                  <a:lnTo>
                    <a:pt x="407" y="670"/>
                  </a:lnTo>
                  <a:lnTo>
                    <a:pt x="396" y="688"/>
                  </a:lnTo>
                  <a:lnTo>
                    <a:pt x="274" y="825"/>
                  </a:lnTo>
                  <a:lnTo>
                    <a:pt x="261" y="838"/>
                  </a:lnTo>
                  <a:lnTo>
                    <a:pt x="244" y="847"/>
                  </a:lnTo>
                  <a:lnTo>
                    <a:pt x="227" y="853"/>
                  </a:lnTo>
                  <a:lnTo>
                    <a:pt x="208" y="855"/>
                  </a:lnTo>
                  <a:lnTo>
                    <a:pt x="189" y="853"/>
                  </a:lnTo>
                  <a:lnTo>
                    <a:pt x="172" y="847"/>
                  </a:lnTo>
                  <a:lnTo>
                    <a:pt x="156" y="838"/>
                  </a:lnTo>
                  <a:lnTo>
                    <a:pt x="142" y="825"/>
                  </a:lnTo>
                  <a:lnTo>
                    <a:pt x="21" y="688"/>
                  </a:lnTo>
                  <a:lnTo>
                    <a:pt x="10" y="670"/>
                  </a:lnTo>
                  <a:lnTo>
                    <a:pt x="3" y="652"/>
                  </a:lnTo>
                  <a:lnTo>
                    <a:pt x="0" y="632"/>
                  </a:lnTo>
                  <a:lnTo>
                    <a:pt x="1" y="614"/>
                  </a:lnTo>
                  <a:lnTo>
                    <a:pt x="6" y="595"/>
                  </a:lnTo>
                  <a:lnTo>
                    <a:pt x="15" y="577"/>
                  </a:lnTo>
                  <a:lnTo>
                    <a:pt x="30" y="561"/>
                  </a:lnTo>
                  <a:lnTo>
                    <a:pt x="47" y="550"/>
                  </a:lnTo>
                  <a:lnTo>
                    <a:pt x="66" y="543"/>
                  </a:lnTo>
                  <a:lnTo>
                    <a:pt x="86" y="540"/>
                  </a:lnTo>
                  <a:lnTo>
                    <a:pt x="106" y="542"/>
                  </a:lnTo>
                  <a:lnTo>
                    <a:pt x="125" y="548"/>
                  </a:lnTo>
                  <a:lnTo>
                    <a:pt x="133" y="484"/>
                  </a:lnTo>
                  <a:lnTo>
                    <a:pt x="146" y="421"/>
                  </a:lnTo>
                  <a:lnTo>
                    <a:pt x="162" y="359"/>
                  </a:lnTo>
                  <a:lnTo>
                    <a:pt x="183" y="300"/>
                  </a:lnTo>
                  <a:lnTo>
                    <a:pt x="207" y="241"/>
                  </a:lnTo>
                  <a:lnTo>
                    <a:pt x="235" y="185"/>
                  </a:lnTo>
                  <a:lnTo>
                    <a:pt x="267" y="131"/>
                  </a:lnTo>
                  <a:lnTo>
                    <a:pt x="303" y="79"/>
                  </a:lnTo>
                  <a:lnTo>
                    <a:pt x="343" y="30"/>
                  </a:lnTo>
                  <a:lnTo>
                    <a:pt x="358" y="16"/>
                  </a:lnTo>
                  <a:lnTo>
                    <a:pt x="376" y="7"/>
                  </a:lnTo>
                  <a:lnTo>
                    <a:pt x="395" y="2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2"/>
            <p:cNvSpPr>
              <a:spLocks/>
            </p:cNvSpPr>
            <p:nvPr/>
          </p:nvSpPr>
          <p:spPr bwMode="auto">
            <a:xfrm>
              <a:off x="2751138" y="3201988"/>
              <a:ext cx="23812" cy="58738"/>
            </a:xfrm>
            <a:custGeom>
              <a:avLst/>
              <a:gdLst>
                <a:gd name="T0" fmla="*/ 39 w 160"/>
                <a:gd name="T1" fmla="*/ 0 h 415"/>
                <a:gd name="T2" fmla="*/ 121 w 160"/>
                <a:gd name="T3" fmla="*/ 0 h 415"/>
                <a:gd name="T4" fmla="*/ 131 w 160"/>
                <a:gd name="T5" fmla="*/ 3 h 415"/>
                <a:gd name="T6" fmla="*/ 142 w 160"/>
                <a:gd name="T7" fmla="*/ 7 h 415"/>
                <a:gd name="T8" fmla="*/ 150 w 160"/>
                <a:gd name="T9" fmla="*/ 13 h 415"/>
                <a:gd name="T10" fmla="*/ 157 w 160"/>
                <a:gd name="T11" fmla="*/ 23 h 415"/>
                <a:gd name="T12" fmla="*/ 160 w 160"/>
                <a:gd name="T13" fmla="*/ 35 h 415"/>
                <a:gd name="T14" fmla="*/ 159 w 160"/>
                <a:gd name="T15" fmla="*/ 47 h 415"/>
                <a:gd name="T16" fmla="*/ 155 w 160"/>
                <a:gd name="T17" fmla="*/ 58 h 415"/>
                <a:gd name="T18" fmla="*/ 112 w 160"/>
                <a:gd name="T19" fmla="*/ 124 h 415"/>
                <a:gd name="T20" fmla="*/ 131 w 160"/>
                <a:gd name="T21" fmla="*/ 299 h 415"/>
                <a:gd name="T22" fmla="*/ 91 w 160"/>
                <a:gd name="T23" fmla="*/ 407 h 415"/>
                <a:gd name="T24" fmla="*/ 88 w 160"/>
                <a:gd name="T25" fmla="*/ 412 h 415"/>
                <a:gd name="T26" fmla="*/ 81 w 160"/>
                <a:gd name="T27" fmla="*/ 415 h 415"/>
                <a:gd name="T28" fmla="*/ 76 w 160"/>
                <a:gd name="T29" fmla="*/ 415 h 415"/>
                <a:gd name="T30" fmla="*/ 71 w 160"/>
                <a:gd name="T31" fmla="*/ 412 h 415"/>
                <a:gd name="T32" fmla="*/ 68 w 160"/>
                <a:gd name="T33" fmla="*/ 407 h 415"/>
                <a:gd name="T34" fmla="*/ 28 w 160"/>
                <a:gd name="T35" fmla="*/ 299 h 415"/>
                <a:gd name="T36" fmla="*/ 48 w 160"/>
                <a:gd name="T37" fmla="*/ 124 h 415"/>
                <a:gd name="T38" fmla="*/ 5 w 160"/>
                <a:gd name="T39" fmla="*/ 58 h 415"/>
                <a:gd name="T40" fmla="*/ 0 w 160"/>
                <a:gd name="T41" fmla="*/ 47 h 415"/>
                <a:gd name="T42" fmla="*/ 0 w 160"/>
                <a:gd name="T43" fmla="*/ 35 h 415"/>
                <a:gd name="T44" fmla="*/ 3 w 160"/>
                <a:gd name="T45" fmla="*/ 23 h 415"/>
                <a:gd name="T46" fmla="*/ 9 w 160"/>
                <a:gd name="T47" fmla="*/ 13 h 415"/>
                <a:gd name="T48" fmla="*/ 18 w 160"/>
                <a:gd name="T49" fmla="*/ 7 h 415"/>
                <a:gd name="T50" fmla="*/ 28 w 160"/>
                <a:gd name="T51" fmla="*/ 3 h 415"/>
                <a:gd name="T52" fmla="*/ 39 w 160"/>
                <a:gd name="T5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415">
                  <a:moveTo>
                    <a:pt x="39" y="0"/>
                  </a:moveTo>
                  <a:lnTo>
                    <a:pt x="121" y="0"/>
                  </a:lnTo>
                  <a:lnTo>
                    <a:pt x="131" y="3"/>
                  </a:lnTo>
                  <a:lnTo>
                    <a:pt x="142" y="7"/>
                  </a:lnTo>
                  <a:lnTo>
                    <a:pt x="150" y="13"/>
                  </a:lnTo>
                  <a:lnTo>
                    <a:pt x="157" y="23"/>
                  </a:lnTo>
                  <a:lnTo>
                    <a:pt x="160" y="35"/>
                  </a:lnTo>
                  <a:lnTo>
                    <a:pt x="159" y="47"/>
                  </a:lnTo>
                  <a:lnTo>
                    <a:pt x="155" y="58"/>
                  </a:lnTo>
                  <a:lnTo>
                    <a:pt x="112" y="124"/>
                  </a:lnTo>
                  <a:lnTo>
                    <a:pt x="131" y="299"/>
                  </a:lnTo>
                  <a:lnTo>
                    <a:pt x="91" y="407"/>
                  </a:lnTo>
                  <a:lnTo>
                    <a:pt x="88" y="412"/>
                  </a:lnTo>
                  <a:lnTo>
                    <a:pt x="81" y="415"/>
                  </a:lnTo>
                  <a:lnTo>
                    <a:pt x="76" y="415"/>
                  </a:lnTo>
                  <a:lnTo>
                    <a:pt x="71" y="412"/>
                  </a:lnTo>
                  <a:lnTo>
                    <a:pt x="68" y="407"/>
                  </a:lnTo>
                  <a:lnTo>
                    <a:pt x="28" y="299"/>
                  </a:lnTo>
                  <a:lnTo>
                    <a:pt x="48" y="124"/>
                  </a:lnTo>
                  <a:lnTo>
                    <a:pt x="5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6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742399"/>
              </p:ext>
            </p:extLst>
          </p:nvPr>
        </p:nvGraphicFramePr>
        <p:xfrm>
          <a:off x="340242" y="74427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методов администрирования доходов, повышение уровня ответственности главных администраторов доходов бюджета городского округа за качество прогнозирования доходов, в целях повышения эффективности администрирования налоговых и неналоговых доходов, подлежащих зачислению в бюджет городского округа, и усиление контроля за полным и своевременным поступлением доходов в бюджет городского округа;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ежегодной оценки эффективности налоговых расходов согласно правовым актам администрации города Евпатории, разработанным в соответствии с общими требованиями, установленными федеральным законодательством, с целью формирования предложений по сокращению или отмене неэффективных налоговых льгот и преференций, пересмотру условий их предоставления;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управления (распоряжения и использования) муниципальным имуществом, в том числе выявление неиспользуемых или используемых не по назначению объектов недвижимости (земельных участков) и принятие соответствующих мер по вовлечению их в оборот;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усиление муниципального земельного контроля, в рамках полномочий с учетом действующего законодательства;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проведения работы на территории муниципального образования по выявлению правообладателей ранее учтенных объектов недвижимости, направление сведений о правообладателях данных объектов недвижимости для внесения в Единый государственный реестр недвижимости (с учетом положений статьи 69.1 Федерального закона от 13 июля 2015 года № 218-ФЗ «О государственной регистрации недвижимости» и статьи 6 Федерального закона от 30 декабря 2020 года № 518-ФЗ «О внесении изменений в отдельные законодательные акты Российской Федерации»);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18914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2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68134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07896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действующих муниципальных правовых актов о налогах, с учетом изменений федерального законодательства;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совместной работы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 и территориальным налоговым органом, направленной на повышение уровня собираемости налоговых и неналоговых доходов бюджета муниципального образования городской округ Евпатория Республики Крым, расширение налоговой базы путем ее легализации, в том числе за счет легализации наемных работников с целью недопущения выплаты «теневой» заработной платы и снижения количества налоговых агентов, выплачивающих заработную плату ниже минимального размера оплаты труды, укрепление налоговой дисциплины налогоплательщиков;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работы по выявлению лиц, осуществляющих на территории муниципального образования предпринимательскую деятельность без регистрации, постановке их на налоговый учет (в том числе обособленных подразделений или филиалов организаций) и уплате налогов в бюджеты бюджетной системы Российской Федерации;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мероприятий, направленных на снижение/ликвидацию дебиторской задолженности по платежам в бюджет городского округа (в том числе просроченной), посредством систематического и качественного ведения претензионно-исковой работы с плательщиками, допустившими ее наличие и/или рост;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контроля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Крым, в ведомственной подчиненности которых находятся муниципальные учреждения, за своевременным и полным перечислением налогов, сборов и иных обязательных платежей в бюджеты бюджетной системы Российской Федерации.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2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74370"/>
              </p:ext>
            </p:extLst>
          </p:nvPr>
        </p:nvGraphicFramePr>
        <p:xfrm>
          <a:off x="340242" y="744279"/>
          <a:ext cx="9292856" cy="612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развитие доходного потенциала города путем: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эффективности использования муниципального имущества, находящегося в собственности городского округа, посредством повышения качества контроля за его использованием, выявлением неиспользуемого имущества и принятием мер, направленных на его реализацию или передачу в аренду;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установления жесткого контроля за поступлением арендных платежей путем активизации контрольных функций главных администраторов поступлений неналоговых доходов;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усиления проводимой претензионно-исковой работы, в том числе своевременной подготовки и направлению претензий, документов (материалов) в судебные органы, по взысканию в бюджет городского округа дебиторской задолженности по неналоговым доходам бюджета, в том числе по арендным платежам за пользование муниципальным имуществом (земельными участками);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вовлечения в инвестиционный процесс земельных участков, незавершенных объектов капитального строительства, имущества предприятий и организаций, находящихся в муниципальной собственности;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инвентаризации муниципального имущества, в том числе земельных участков, осуществления мероприятий, направленных на изъятие излишнего, неиспользуемого или используемого не по назначению муниципального имущества, с целью подготовки к продаже или сдаче в аренду такого имущества в установленном порядке, постановки на учет неучтенных объектов муниципальной собственности, выявленных после проведения инвентаризации;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продолжения в 2024 году проведения мероприятий по реформированию муниципальных унитарных предприятий в соответствии с положениями Федерального закона от 27.12.2019 № 485-ФЗ «О внесении изменений в Федеральный закон «О государственных и муниципальных унитарных предприятиях» и Федеральный закон «О защите конкуренции» (сохранение, ликвидация, реорганизация).</a:t>
                      </a:r>
                      <a:endParaRPr lang="ru-RU" sz="165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78996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7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23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72486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сбалансированности доходных источников и расходных обязательств местного бюджета;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положительных результатов, достигнутых при формировании и исполнении бюджета за предыдущие годы;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приоритизация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бюджетных расходов в целях безусловного обеспечения достижения национальных целей развития в соответствии с указами Президента Российской Федерации от 7.05.2018 № 204 и от 21.07.2020 № 474;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 сохранение достигнутых соотношений заработной платы отдельных категорий работников бюджетной сферы к доходу от трудовой деятельности в Республике Крым, закрепленных в Указах Президента Российской Федерации от 7 мая 2012 года № 597 «О мероприятиях по реализации государственной социальной политики», от 1 июня 2012 года № 761 «О Национальной стратегии действий в интересах детей на 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индексация оплаты труда работников бюджетной сферы, на которых не распространяются указы Президента Российской Федерации от 7 мая 2012 года № 597 «О мероприятиях по реализации государственной социальной политики», от 1 июня 2012 года № 761 «О Национальной стратегии действий в интересах детей на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 ежегодно, с 1 октября;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649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95300" y="923925"/>
            <a:ext cx="8915400" cy="547687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49011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43048"/>
              </p:ext>
            </p:extLst>
          </p:nvPr>
        </p:nvGraphicFramePr>
        <p:xfrm>
          <a:off x="323850" y="476250"/>
          <a:ext cx="9372600" cy="6134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09600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роста уровня заработной платы низкооплачиваемой категории работников бюджетной сферы, в соответствии с увеличением минимального размера оплаты труда;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инструментов программно-целевого планирования, реализация мероприятий, направленных на повышение качества планирования и эффективности реализации муниципальных программ исходя из ожидаемых результатов;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ответственности муниципальных учреждений за невыполнение муниципального задания и </a:t>
                      </a:r>
                      <a:r>
                        <a:rPr lang="ru-RU" sz="165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недостижение</a:t>
                      </a: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показателей, установленных в муниципальном задании;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муниципальных закупок;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внутреннего финансового контроля и внутреннего финансового аудита главных администраторов бюджетных средств;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главными распорядителями бюджетных средств систематического ведомственного контроля в отношении подведомственных им учреждений и получателей межбюджетных трансфертов;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прозрачности и открытости бюджета и бюджетного процесса, а так же доступности информации о муниципальных финансах;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инициативного бюджетирования в городском округе Евпатория в целях вовлечения граждан в решение первоочередных проблем местного значения и повышения уровня доверия к власти;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государственных программах с целью привлечения дополнительных межбюджетных трансфертов.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5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906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 eaLnBrk="1" hangingPunct="1">
              <a:lnSpc>
                <a:spcPct val="100000"/>
              </a:lnSpc>
              <a:buFont typeface="Georgia" pitchFamily="18" charset="0"/>
              <a:buNone/>
            </a:pP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рогноза социально-экономического развития муниципального образования городской округ Евпатория Республики Крым на 2024 год и на плановый  период 2025 и 2026 годов</a:t>
            </a:r>
            <a:endParaRPr lang="ru-RU" altLang="ru-RU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890394"/>
              </p:ext>
            </p:extLst>
          </p:nvPr>
        </p:nvGraphicFramePr>
        <p:xfrm>
          <a:off x="63796" y="990602"/>
          <a:ext cx="9778335" cy="5942636"/>
        </p:xfrm>
        <a:graphic>
          <a:graphicData uri="http://schemas.openxmlformats.org/drawingml/2006/table">
            <a:tbl>
              <a:tblPr/>
              <a:tblGrid>
                <a:gridCol w="4015490"/>
                <a:gridCol w="914400"/>
                <a:gridCol w="850604"/>
                <a:gridCol w="829340"/>
                <a:gridCol w="818707"/>
                <a:gridCol w="786809"/>
                <a:gridCol w="765544"/>
                <a:gridCol w="797441"/>
              </a:tblGrid>
              <a:tr h="340822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3год (оценка)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5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исленность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постоянного 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(среднегодовая) тыс.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в расчете на 10 тыс. человек населения, единиц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(без субъектов малого предпринимательства),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9 138,83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9 230,22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9 324,35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9 322,52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9 513,63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9 415,78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9 706,76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4 669,1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4 902,5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5 136,0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5 147,7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5 392,8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5 405,0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5 662,4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 работников,  руб.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39 053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42 139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44 546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45 089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47 353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48 065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работников, % к предыдущему году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Фонд начисленной заработной платы работников организаций всего (без субъектов малого предпринимательства)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8 711,8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9 321,7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9 408,8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9 946,3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10 123,9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10 622,7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10 842,8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организаций,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19 080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19 290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19 375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19 368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19 470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19 677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19 768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595422" y="2547908"/>
            <a:ext cx="387041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ПОКАЗАТЕЛЕЙ </a:t>
            </a: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 </a:t>
            </a: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9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63" y="116632"/>
            <a:ext cx="9673075" cy="7780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873399"/>
              </p:ext>
            </p:extLst>
          </p:nvPr>
        </p:nvGraphicFramePr>
        <p:xfrm>
          <a:off x="77458" y="868680"/>
          <a:ext cx="971207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55"/>
                <a:gridCol w="1569074"/>
                <a:gridCol w="1631326"/>
                <a:gridCol w="1551624"/>
              </a:tblGrid>
              <a:tr h="325721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L="99060" marR="9906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 (</a:t>
                      </a:r>
                      <a:r>
                        <a:rPr lang="ru-RU" sz="1800" dirty="0" err="1" smtClean="0"/>
                        <a:t>тыс.руб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23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год 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4 035 834,7</a:t>
                      </a:r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3 737 501,0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3 654 385,9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34288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 том числе</a:t>
                      </a:r>
                      <a:r>
                        <a:rPr lang="ru-RU" sz="1800" dirty="0" smtClean="0"/>
                        <a:t>:   Налоговые и неналоговые доходы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1 607 477,9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1 617 541,8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1 757 680,0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         Безвозмездные поступления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2 428 356,8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2 119 959,2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1 896 705,9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Расходы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4 035 834,7</a:t>
                      </a:r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3 737 501,0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3 654 385,9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25371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Дефицит (-)/</a:t>
                      </a:r>
                      <a:r>
                        <a:rPr lang="ru-RU" sz="1800" b="1" baseline="0" dirty="0" smtClean="0"/>
                        <a:t>Профицит (+)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8" descr="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870" y="3429000"/>
            <a:ext cx="75608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2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25" y="43570"/>
            <a:ext cx="9664995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</a:p>
          <a:p>
            <a:pPr algn="ctr">
              <a:defRPr/>
            </a:pP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РЕСПУБЛИКИ КРЫМ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3" y="2351894"/>
            <a:ext cx="7198241" cy="45061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825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городской округ Евпатория Республики Крым на 2024-2026 годы, млн. руб.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540068"/>
              </p:ext>
            </p:extLst>
          </p:nvPr>
        </p:nvGraphicFramePr>
        <p:xfrm>
          <a:off x="195357" y="967564"/>
          <a:ext cx="9710643" cy="581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78624" cy="6698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доходы физических лиц (с учетом дополнительного норматива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зачисляемый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Евпатория,  на 2024-2026 годы (тыс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94713"/>
              </p:ext>
            </p:extLst>
          </p:nvPr>
        </p:nvGraphicFramePr>
        <p:xfrm>
          <a:off x="154966" y="744278"/>
          <a:ext cx="9595066" cy="600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7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771" y="193380"/>
            <a:ext cx="9328757" cy="13270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от уплаты  акцизов 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 нефтепродукты в бюджет городского округа Евпатория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2024-2026 годы (тыс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650109"/>
              </p:ext>
            </p:extLst>
          </p:nvPr>
        </p:nvGraphicFramePr>
        <p:xfrm>
          <a:off x="194472" y="1600200"/>
          <a:ext cx="9517057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8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, взимаемый в связи с применением упрощенной системы налогообложения, зачисляемый 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406169"/>
              </p:ext>
            </p:extLst>
          </p:nvPr>
        </p:nvGraphicFramePr>
        <p:xfrm>
          <a:off x="250722" y="1315115"/>
          <a:ext cx="8010776" cy="521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6735" y="1467293"/>
            <a:ext cx="2874794" cy="505805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3.3. статьи 58 Бюджетного кодекса Российской Федерации органы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субъекта Российской Федерации вправе установить дифференцированные нормативы отчислений в бюджеты муниципальных образований от налога, взимаемого в связи с применением упрощенной системы налогообложения, подлежащего зачислению в соответствии с настоящим Кодексом и законодательством о налогах и сборах в бюджет субъекта Российской Федерации.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дифференцированных нормативов отчислений устанавливаются законом субъекта Российской Федерации о бюджете субъекта Российской Федерации на очередной финансовый год и плановый период.</a:t>
            </a:r>
            <a:endPara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9017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Единый сельскохозяйственный налог, зачисляемый 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2024-2026 годы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941152"/>
              </p:ext>
            </p:extLst>
          </p:nvPr>
        </p:nvGraphicFramePr>
        <p:xfrm>
          <a:off x="290164" y="1073889"/>
          <a:ext cx="8024495" cy="564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07655" y="1520454"/>
            <a:ext cx="2555816" cy="446946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ставка по единому сельскохозяйственному налогу для сельскохозяйственных товаропроизводителей  установлена в размере 4,0 %  в соответствии с Законом Республики Крым от 29.12.2014 № 60-ЗРК/2014 «Об установлении ставки единого сельскохозяйственного налога на территории Республики Крым» с изменениями.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 ст. 61.2 БК РФ налог, взимаемый в связи с применением патентной системы налогообложения, зачисляется в доходную часть бюджета города по нормативу 100,0 %.</a:t>
            </a:r>
          </a:p>
        </p:txBody>
      </p:sp>
    </p:spTree>
    <p:extLst>
      <p:ext uri="{BB962C8B-B14F-4D97-AF65-F5344CB8AC3E}">
        <p14:creationId xmlns:p14="http://schemas.microsoft.com/office/powerpoint/2010/main" val="40055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95300" y="454025"/>
            <a:ext cx="8915400" cy="5976938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условно утверждаемые расходы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Федерации: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дотации – межбюджетные трансферты, предоставляемые на безвозмездной и безвозвратной основе;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субвенции 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субсидии – межбюджетные трансферты, предоставляемые бюджетам муниципальных образований в целях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расходами.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95693"/>
            <a:ext cx="9517057" cy="12194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Налог, взимаемый в связи с применением патентной системы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налогообложения, зачисляемый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2024-2026 годы (тыс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931324"/>
              </p:ext>
            </p:extLst>
          </p:nvPr>
        </p:nvGraphicFramePr>
        <p:xfrm>
          <a:off x="194472" y="1392865"/>
          <a:ext cx="8449798" cy="513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390167" y="1315115"/>
            <a:ext cx="3417056" cy="53408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 smtClean="0"/>
          </a:p>
          <a:p>
            <a:endParaRPr lang="ru-RU" sz="1050" dirty="0"/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поступления налога,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уплачиваемого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патентной системы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2024 - 2026 годах  рассчитан с учетом :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динамики валового регионального продукта с учетом потерь, связанных с переходом налогоплательщиков  на иные системы налогообложения, в том числе на уплату налога на профессиональный доход, установленного на территории Республики Крым Законом  Республики Крым от 17.04.2020 № 67-ЗРК/2020 «О введении в действие специального налогового режима «Налог на профессиональный доход» в Республике Крым»;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размера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налогообложения, установленного Законом Республики Крым от 21.12.2020 № 129-ЗРК/2020 «О патентной системе налогообложения на территории Республики Крым», с изменениями и дополнениями;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ставки налога 6,0 %,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346.50 Налогового кодекса Российской Федерации.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722" y="172115"/>
            <a:ext cx="9460807" cy="10080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зачисляемый в бюджет городского округа Евпатория, на  2024-2026 годы (тыс. руб.)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52019"/>
              </p:ext>
            </p:extLst>
          </p:nvPr>
        </p:nvGraphicFramePr>
        <p:xfrm>
          <a:off x="250722" y="1180214"/>
          <a:ext cx="8425445" cy="534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0967" y="1399768"/>
            <a:ext cx="3049930" cy="48916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введен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решением Евпаторийского городского совета Республики Крым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15.11.2019 № 2-6/4 «О налоге на имущество физических лиц на территории муниципального образования городской округ Евпатория Республики Крым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 изменениями, внесенными решением  ЕГС РК  от 30.11.2022 № 2-60/6,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ставок налога и порядка определения налоговой базы по налогу исходя из кадастровой стоимости 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является местным налогом, норматив зачисления в бюджет городского округа -100%.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85060"/>
            <a:ext cx="9517057" cy="8293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Земельный налог, зачисляемый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058234"/>
              </p:ext>
            </p:extLst>
          </p:nvPr>
        </p:nvGraphicFramePr>
        <p:xfrm>
          <a:off x="194472" y="786810"/>
          <a:ext cx="9517057" cy="448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7804" y="5135526"/>
            <a:ext cx="9316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Расчет земельного налога осуществляется исходя из кадастровой стоимости. </a:t>
            </a:r>
          </a:p>
          <a:p>
            <a:pPr algn="ctr"/>
            <a:r>
              <a:rPr lang="ru-RU" sz="1400" b="1" dirty="0" smtClean="0"/>
              <a:t>Размер </a:t>
            </a:r>
            <a:r>
              <a:rPr lang="ru-RU" sz="1400" b="1" dirty="0"/>
              <a:t>дифференцированных ставок земельного налога, установленных  в процентах от кадастровой стоимости земельного участка, </a:t>
            </a:r>
            <a:r>
              <a:rPr lang="ru-RU" sz="1400" b="1" dirty="0" smtClean="0"/>
              <a:t>утвержден </a:t>
            </a:r>
            <a:r>
              <a:rPr lang="ru-RU" sz="1400" b="1" dirty="0"/>
              <a:t>решением Евпаторийского городского совета Республики Крым от 27.11.2020 № 2-24/4 «Об </a:t>
            </a:r>
            <a:r>
              <a:rPr lang="ru-RU" sz="1400" b="1" dirty="0" smtClean="0"/>
              <a:t>установлении </a:t>
            </a:r>
            <a:r>
              <a:rPr lang="ru-RU" sz="1400" b="1" dirty="0"/>
              <a:t>земельного налога на территории муниципального образования городской округ Евпатория Республики Крым</a:t>
            </a:r>
            <a:r>
              <a:rPr lang="ru-RU" sz="1400" b="1" dirty="0" smtClean="0"/>
              <a:t>»,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с </a:t>
            </a:r>
            <a:r>
              <a:rPr lang="ru-RU" sz="1400" b="1" dirty="0" smtClean="0">
                <a:cs typeface="Times New Roman" panose="02020603050405020304" pitchFamily="18" charset="0"/>
              </a:rPr>
              <a:t>изменениями, </a:t>
            </a:r>
            <a:r>
              <a:rPr lang="ru-RU" sz="1400" b="1" dirty="0">
                <a:cs typeface="Times New Roman" panose="02020603050405020304" pitchFamily="18" charset="0"/>
              </a:rPr>
              <a:t>внесенными решением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ЕГС РК  от </a:t>
            </a:r>
            <a:r>
              <a:rPr lang="ru-RU" sz="1400" b="1" dirty="0" smtClean="0">
                <a:cs typeface="Times New Roman" panose="02020603050405020304" pitchFamily="18" charset="0"/>
              </a:rPr>
              <a:t>29.12.2022 </a:t>
            </a:r>
            <a:r>
              <a:rPr lang="ru-RU" sz="1400" b="1" dirty="0"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cs typeface="Times New Roman" panose="02020603050405020304" pitchFamily="18" charset="0"/>
              </a:rPr>
              <a:t>2-64/4. Налог </a:t>
            </a:r>
            <a:r>
              <a:rPr lang="ru-RU" sz="1400" b="1" dirty="0">
                <a:cs typeface="Times New Roman" panose="02020603050405020304" pitchFamily="18" charset="0"/>
              </a:rPr>
              <a:t>является местным налогом, </a:t>
            </a:r>
            <a:r>
              <a:rPr lang="ru-RU" sz="1400" b="1" dirty="0" smtClean="0">
                <a:cs typeface="Times New Roman" panose="02020603050405020304" pitchFamily="18" charset="0"/>
              </a:rPr>
              <a:t>норматив </a:t>
            </a:r>
            <a:r>
              <a:rPr lang="ru-RU" sz="1400" b="1" dirty="0">
                <a:cs typeface="Times New Roman" panose="02020603050405020304" pitchFamily="18" charset="0"/>
              </a:rPr>
              <a:t>зачисления в бюджет городского </a:t>
            </a:r>
            <a:r>
              <a:rPr lang="ru-RU" sz="1400" b="1" dirty="0" smtClean="0">
                <a:cs typeface="Times New Roman" panose="02020603050405020304" pitchFamily="18" charset="0"/>
              </a:rPr>
              <a:t>округа - 100</a:t>
            </a:r>
            <a:r>
              <a:rPr lang="ru-RU" sz="1400" b="1" dirty="0">
                <a:cs typeface="Times New Roman" panose="02020603050405020304" pitchFamily="18" charset="0"/>
              </a:rPr>
              <a:t>%.</a:t>
            </a:r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55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Государственная пошлина, зачисляемая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204058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677246" y="1405302"/>
            <a:ext cx="3034283" cy="46446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 в бюджеты городских округов поступает государственная пошлина, подлежащая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зачислению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государственной регистрации, совершения юридически значимых действий или выдачи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делам, рассматриваемым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юрисдикции, мировыми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выдачу разрешения на установку рекламной конструкции.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70160286"/>
              </p:ext>
            </p:extLst>
          </p:nvPr>
        </p:nvGraphicFramePr>
        <p:xfrm>
          <a:off x="194473" y="836225"/>
          <a:ext cx="6770343" cy="581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78595" y="1067954"/>
            <a:ext cx="99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prstClr val="black"/>
                </a:solidFill>
              </a:rPr>
              <a:t>15 355,0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0074" y="1041375"/>
            <a:ext cx="1063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="1" dirty="0" smtClean="0">
                <a:solidFill>
                  <a:prstClr val="black"/>
                </a:solidFill>
              </a:rPr>
              <a:t>15 490,0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53163"/>
            <a:ext cx="9906000" cy="12784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Доходы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использования муниципального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имущества, зачисляемые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городского округа Евпатория  Республики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Крым,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2024-2026 годы (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тыс. руб.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521387"/>
              </p:ext>
            </p:extLst>
          </p:nvPr>
        </p:nvGraphicFramePr>
        <p:xfrm>
          <a:off x="21076" y="1340768"/>
          <a:ext cx="975108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8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7" y="116959"/>
            <a:ext cx="9739425" cy="10738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на окружающую среду, зачисляемые в бюджет городского округа Евпатория,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2024-2026 годы (тыс. руб.)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376856"/>
              </p:ext>
            </p:extLst>
          </p:nvPr>
        </p:nvGraphicFramePr>
        <p:xfrm>
          <a:off x="1238250" y="2468563"/>
          <a:ext cx="69342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0" y="1190846"/>
            <a:ext cx="9654363" cy="52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37488097"/>
              </p:ext>
            </p:extLst>
          </p:nvPr>
        </p:nvGraphicFramePr>
        <p:xfrm>
          <a:off x="159489" y="1347014"/>
          <a:ext cx="7708604" cy="50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017488" y="1347014"/>
            <a:ext cx="2796365" cy="50593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 среду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зачисляется в бюджет городского округа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нормативу 75,0 %,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- 60,0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ст.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- 15,0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3.2. Закона Республики Крым от 17.07.2014 № 31-ЗРК «Об установлении нормативов отчислений в местные бюджеты от отдельных федеральных налогов и сборов, в том числе налогов, предусмотренных специальными налоговыми режимами, региональных налогов и неналоговых доходов, подлежащих зачислению в бюджет Республики Крым»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2" y="908725"/>
            <a:ext cx="479649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94474" y="116632"/>
            <a:ext cx="9517057" cy="915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бюджета города Евпатория Республики Крым  на 2024-2026 годы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023431417"/>
              </p:ext>
            </p:extLst>
          </p:nvPr>
        </p:nvGraphicFramePr>
        <p:xfrm>
          <a:off x="3" y="1772816"/>
          <a:ext cx="4869711" cy="48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6503" y="908720"/>
            <a:ext cx="471321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собственности городских округов 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52528254"/>
              </p:ext>
            </p:extLst>
          </p:nvPr>
        </p:nvGraphicFramePr>
        <p:xfrm>
          <a:off x="4869714" y="1772815"/>
          <a:ext cx="557358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3002" y="1031830"/>
            <a:ext cx="475853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собственности городских округов (тыс. руб.)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Штрафы, санкции, возмещение ущерба,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зачисляемые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2024-2026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3820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38484" y="1405302"/>
            <a:ext cx="2173045" cy="41767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Прогнозные показатели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ш</a:t>
            </a:r>
            <a:r>
              <a:rPr lang="ru-RU" alt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трафов, санкций, возмещения </a:t>
            </a:r>
            <a:r>
              <a:rPr lang="ru-RU" alt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ущерба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основаны на предложениях главных администраторов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нормативов зачисления, установленных статьей 46  Бюджетного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8170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73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2024 год и на плановый период 2025-2026 годов (тыс.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293466"/>
              </p:ext>
            </p:extLst>
          </p:nvPr>
        </p:nvGraphicFramePr>
        <p:xfrm>
          <a:off x="272480" y="1247495"/>
          <a:ext cx="930544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906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3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 </a:t>
            </a:r>
            <a:endParaRPr lang="ru-RU" altLang="ru-RU" sz="32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КРЫМ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4" descr="http://www.penza-online.ru/upload/iblock/79a/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2128842"/>
            <a:ext cx="7374918" cy="43570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261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5f410b6fafbb7120f7db3c328ae337fb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890" b="2890"/>
          <a:stretch>
            <a:fillRect/>
          </a:stretch>
        </p:blipFill>
        <p:spPr>
          <a:xfrm>
            <a:off x="5523470" y="2488019"/>
            <a:ext cx="3448409" cy="275735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01985" y="1275511"/>
            <a:ext cx="4223178" cy="481806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b="1" dirty="0" smtClean="0">
                <a:cs typeface="Times New Roman" pitchFamily="18" charset="0"/>
              </a:rPr>
              <a:t> для граждан» </a:t>
            </a:r>
            <a:r>
              <a:rPr lang="ru-RU" sz="2000" dirty="0" smtClean="0"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документ, разрабатываемый в целях предоставления гражданам актуальной информации о проекте  бюджета городского округа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впатория Республики Крым в формате, доступном для широкого круга пользователей. В представленной информации отражены положения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Евпатория Республики Крым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предстоящие три года: 2024 год и плановый период 2025-2026 годов.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732" y="294856"/>
            <a:ext cx="8827959" cy="6959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22" y="384766"/>
            <a:ext cx="9250324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Применение программно-целевого метода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на 2024-2026 годы (17 муниципальных программ)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9400312"/>
              </p:ext>
            </p:extLst>
          </p:nvPr>
        </p:nvGraphicFramePr>
        <p:xfrm>
          <a:off x="448913" y="1259957"/>
          <a:ext cx="8904194" cy="500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4444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191" y="395398"/>
            <a:ext cx="8522454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Расходы бюджета муниципального образования городской округ Евпатория Республики Крым 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chemeClr val="tx1"/>
                </a:solidFill>
              </a:rPr>
              <a:t>на 2024-2026 годы, млн. руб.</a:t>
            </a:r>
            <a:endParaRPr lang="ru-RU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9794357"/>
              </p:ext>
            </p:extLst>
          </p:nvPr>
        </p:nvGraphicFramePr>
        <p:xfrm>
          <a:off x="195357" y="1672964"/>
          <a:ext cx="9710643" cy="523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7486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320"/>
            <a:ext cx="9792275" cy="10081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городской округ Евпатории Республики Крым на 2024-2026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6289542"/>
              </p:ext>
            </p:extLst>
          </p:nvPr>
        </p:nvGraphicFramePr>
        <p:xfrm>
          <a:off x="2534732" y="1075419"/>
          <a:ext cx="5285414" cy="278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6506" y="1196752"/>
            <a:ext cx="2340260" cy="576064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484" y="1772817"/>
            <a:ext cx="2808311" cy="13031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2 908,2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2 674,1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2 701,3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825208" y="1340768"/>
            <a:ext cx="2964329" cy="792088"/>
          </a:xfrm>
          <a:prstGeom prst="round2Diag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5208" y="2132856"/>
            <a:ext cx="2964329" cy="1152128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252,2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292,0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331,9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392829" y="3789040"/>
            <a:ext cx="2866491" cy="648072"/>
          </a:xfrm>
          <a:prstGeom prst="round2Diag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сфера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2829" y="4437112"/>
            <a:ext cx="2866491" cy="936104"/>
          </a:xfrm>
          <a:prstGeom prst="round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875,4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771,4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621,2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7042" y="3075979"/>
            <a:ext cx="2991760" cy="3665393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 политика и оздоровление детей;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культура и спорт;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массовой информации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825208" y="3284986"/>
            <a:ext cx="2964329" cy="3402429"/>
          </a:xfrm>
          <a:prstGeom prst="flowChartAlternateProcess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на содержание органов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местного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самоуправления, другие расходы в сфере местного самоуправления, расходы в сфере национальной безопасности, резервный фонд, условно утверждённые расходы</a:t>
            </a:r>
          </a:p>
          <a:p>
            <a:pPr marL="285750" indent="-285750" algn="ctr">
              <a:buFontTx/>
              <a:buChar char="-"/>
            </a:pP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392829" y="5373216"/>
            <a:ext cx="2866491" cy="1368152"/>
          </a:xfrm>
          <a:prstGeom prst="flowChartAlternateProcess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950192"/>
              </p:ext>
            </p:extLst>
          </p:nvPr>
        </p:nvGraphicFramePr>
        <p:xfrm>
          <a:off x="3392800" y="1160748"/>
          <a:ext cx="3596648" cy="26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927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319468" y="2054132"/>
            <a:ext cx="4178103" cy="350669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ВОЗМОЖНОСТЬ ГРАЖДАНИНА ПОВЛИЯТЬ НА ПРОЦЕСС СОСТАВЛЕНИЯ БЮДЖЕТА ГОРОДА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9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6352356" y="3092511"/>
            <a:ext cx="3553643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об исполнении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мае)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329608" y="1691760"/>
            <a:ext cx="3192827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ноябре</a:t>
            </a:r>
            <a:r>
              <a:rPr lang="ru-RU" sz="2400" b="1" dirty="0" smtClean="0"/>
              <a:t>)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862" y="240142"/>
            <a:ext cx="9311213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ВОЗМОЖНОСТЬ ВЛИЯНИЯ ГРАЖДАНИНА НА СОСТАВ БЮДЖЕТА</a:t>
            </a:r>
            <a:endParaRPr lang="ru-RU" dirty="0"/>
          </a:p>
        </p:txBody>
      </p:sp>
      <p:grpSp>
        <p:nvGrpSpPr>
          <p:cNvPr id="5" name="Group 281"/>
          <p:cNvGrpSpPr>
            <a:grpSpLocks noChangeAspect="1"/>
          </p:cNvGrpSpPr>
          <p:nvPr/>
        </p:nvGrpSpPr>
        <p:grpSpPr bwMode="auto">
          <a:xfrm>
            <a:off x="5496539" y="3437092"/>
            <a:ext cx="683970" cy="503972"/>
            <a:chOff x="502" y="1554"/>
            <a:chExt cx="907" cy="5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283"/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84"/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710"/>
          <p:cNvGrpSpPr>
            <a:grpSpLocks noChangeAspect="1"/>
          </p:cNvGrpSpPr>
          <p:nvPr/>
        </p:nvGrpSpPr>
        <p:grpSpPr bwMode="auto">
          <a:xfrm>
            <a:off x="3735951" y="1939335"/>
            <a:ext cx="617736" cy="712659"/>
            <a:chOff x="5688" y="3183"/>
            <a:chExt cx="846" cy="79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712"/>
            <p:cNvSpPr>
              <a:spLocks/>
            </p:cNvSpPr>
            <p:nvPr/>
          </p:nvSpPr>
          <p:spPr bwMode="auto">
            <a:xfrm>
              <a:off x="6264" y="3434"/>
              <a:ext cx="178" cy="178"/>
            </a:xfrm>
            <a:custGeom>
              <a:avLst/>
              <a:gdLst>
                <a:gd name="T0" fmla="*/ 354 w 710"/>
                <a:gd name="T1" fmla="*/ 0 h 712"/>
                <a:gd name="T2" fmla="*/ 402 w 710"/>
                <a:gd name="T3" fmla="*/ 3 h 712"/>
                <a:gd name="T4" fmla="*/ 449 w 710"/>
                <a:gd name="T5" fmla="*/ 13 h 712"/>
                <a:gd name="T6" fmla="*/ 493 w 710"/>
                <a:gd name="T7" fmla="*/ 28 h 712"/>
                <a:gd name="T8" fmla="*/ 533 w 710"/>
                <a:gd name="T9" fmla="*/ 49 h 712"/>
                <a:gd name="T10" fmla="*/ 571 w 710"/>
                <a:gd name="T11" fmla="*/ 74 h 712"/>
                <a:gd name="T12" fmla="*/ 605 w 710"/>
                <a:gd name="T13" fmla="*/ 104 h 712"/>
                <a:gd name="T14" fmla="*/ 636 w 710"/>
                <a:gd name="T15" fmla="*/ 138 h 712"/>
                <a:gd name="T16" fmla="*/ 660 w 710"/>
                <a:gd name="T17" fmla="*/ 176 h 712"/>
                <a:gd name="T18" fmla="*/ 682 w 710"/>
                <a:gd name="T19" fmla="*/ 218 h 712"/>
                <a:gd name="T20" fmla="*/ 696 w 710"/>
                <a:gd name="T21" fmla="*/ 262 h 712"/>
                <a:gd name="T22" fmla="*/ 707 w 710"/>
                <a:gd name="T23" fmla="*/ 308 h 712"/>
                <a:gd name="T24" fmla="*/ 710 w 710"/>
                <a:gd name="T25" fmla="*/ 356 h 712"/>
                <a:gd name="T26" fmla="*/ 707 w 710"/>
                <a:gd name="T27" fmla="*/ 404 h 712"/>
                <a:gd name="T28" fmla="*/ 696 w 710"/>
                <a:gd name="T29" fmla="*/ 451 h 712"/>
                <a:gd name="T30" fmla="*/ 682 w 710"/>
                <a:gd name="T31" fmla="*/ 495 h 712"/>
                <a:gd name="T32" fmla="*/ 660 w 710"/>
                <a:gd name="T33" fmla="*/ 536 h 712"/>
                <a:gd name="T34" fmla="*/ 636 w 710"/>
                <a:gd name="T35" fmla="*/ 573 h 712"/>
                <a:gd name="T36" fmla="*/ 605 w 710"/>
                <a:gd name="T37" fmla="*/ 608 h 712"/>
                <a:gd name="T38" fmla="*/ 571 w 710"/>
                <a:gd name="T39" fmla="*/ 638 h 712"/>
                <a:gd name="T40" fmla="*/ 533 w 710"/>
                <a:gd name="T41" fmla="*/ 664 h 712"/>
                <a:gd name="T42" fmla="*/ 493 w 710"/>
                <a:gd name="T43" fmla="*/ 685 h 712"/>
                <a:gd name="T44" fmla="*/ 449 w 710"/>
                <a:gd name="T45" fmla="*/ 699 h 712"/>
                <a:gd name="T46" fmla="*/ 402 w 710"/>
                <a:gd name="T47" fmla="*/ 709 h 712"/>
                <a:gd name="T48" fmla="*/ 354 w 710"/>
                <a:gd name="T49" fmla="*/ 712 h 712"/>
                <a:gd name="T50" fmla="*/ 306 w 710"/>
                <a:gd name="T51" fmla="*/ 709 h 712"/>
                <a:gd name="T52" fmla="*/ 260 w 710"/>
                <a:gd name="T53" fmla="*/ 699 h 712"/>
                <a:gd name="T54" fmla="*/ 216 w 710"/>
                <a:gd name="T55" fmla="*/ 685 h 712"/>
                <a:gd name="T56" fmla="*/ 175 w 710"/>
                <a:gd name="T57" fmla="*/ 664 h 712"/>
                <a:gd name="T58" fmla="*/ 137 w 710"/>
                <a:gd name="T59" fmla="*/ 638 h 712"/>
                <a:gd name="T60" fmla="*/ 103 w 710"/>
                <a:gd name="T61" fmla="*/ 608 h 712"/>
                <a:gd name="T62" fmla="*/ 74 w 710"/>
                <a:gd name="T63" fmla="*/ 573 h 712"/>
                <a:gd name="T64" fmla="*/ 48 w 710"/>
                <a:gd name="T65" fmla="*/ 536 h 712"/>
                <a:gd name="T66" fmla="*/ 27 w 710"/>
                <a:gd name="T67" fmla="*/ 495 h 712"/>
                <a:gd name="T68" fmla="*/ 12 w 710"/>
                <a:gd name="T69" fmla="*/ 451 h 712"/>
                <a:gd name="T70" fmla="*/ 3 w 710"/>
                <a:gd name="T71" fmla="*/ 404 h 712"/>
                <a:gd name="T72" fmla="*/ 0 w 710"/>
                <a:gd name="T73" fmla="*/ 356 h 712"/>
                <a:gd name="T74" fmla="*/ 3 w 710"/>
                <a:gd name="T75" fmla="*/ 308 h 712"/>
                <a:gd name="T76" fmla="*/ 12 w 710"/>
                <a:gd name="T77" fmla="*/ 262 h 712"/>
                <a:gd name="T78" fmla="*/ 27 w 710"/>
                <a:gd name="T79" fmla="*/ 218 h 712"/>
                <a:gd name="T80" fmla="*/ 48 w 710"/>
                <a:gd name="T81" fmla="*/ 176 h 712"/>
                <a:gd name="T82" fmla="*/ 74 w 710"/>
                <a:gd name="T83" fmla="*/ 138 h 712"/>
                <a:gd name="T84" fmla="*/ 103 w 710"/>
                <a:gd name="T85" fmla="*/ 104 h 712"/>
                <a:gd name="T86" fmla="*/ 137 w 710"/>
                <a:gd name="T87" fmla="*/ 74 h 712"/>
                <a:gd name="T88" fmla="*/ 175 w 710"/>
                <a:gd name="T89" fmla="*/ 49 h 712"/>
                <a:gd name="T90" fmla="*/ 216 w 710"/>
                <a:gd name="T91" fmla="*/ 28 h 712"/>
                <a:gd name="T92" fmla="*/ 260 w 710"/>
                <a:gd name="T93" fmla="*/ 13 h 712"/>
                <a:gd name="T94" fmla="*/ 306 w 710"/>
                <a:gd name="T95" fmla="*/ 3 h 712"/>
                <a:gd name="T96" fmla="*/ 354 w 710"/>
                <a:gd name="T9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3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5" y="104"/>
                  </a:lnTo>
                  <a:lnTo>
                    <a:pt x="636" y="138"/>
                  </a:lnTo>
                  <a:lnTo>
                    <a:pt x="660" y="176"/>
                  </a:lnTo>
                  <a:lnTo>
                    <a:pt x="682" y="218"/>
                  </a:lnTo>
                  <a:lnTo>
                    <a:pt x="696" y="262"/>
                  </a:lnTo>
                  <a:lnTo>
                    <a:pt x="707" y="308"/>
                  </a:lnTo>
                  <a:lnTo>
                    <a:pt x="710" y="356"/>
                  </a:lnTo>
                  <a:lnTo>
                    <a:pt x="707" y="404"/>
                  </a:lnTo>
                  <a:lnTo>
                    <a:pt x="696" y="451"/>
                  </a:lnTo>
                  <a:lnTo>
                    <a:pt x="682" y="495"/>
                  </a:lnTo>
                  <a:lnTo>
                    <a:pt x="660" y="536"/>
                  </a:lnTo>
                  <a:lnTo>
                    <a:pt x="636" y="573"/>
                  </a:lnTo>
                  <a:lnTo>
                    <a:pt x="605" y="608"/>
                  </a:lnTo>
                  <a:lnTo>
                    <a:pt x="571" y="638"/>
                  </a:lnTo>
                  <a:lnTo>
                    <a:pt x="533" y="664"/>
                  </a:lnTo>
                  <a:lnTo>
                    <a:pt x="493" y="685"/>
                  </a:lnTo>
                  <a:lnTo>
                    <a:pt x="449" y="699"/>
                  </a:lnTo>
                  <a:lnTo>
                    <a:pt x="402" y="709"/>
                  </a:lnTo>
                  <a:lnTo>
                    <a:pt x="354" y="712"/>
                  </a:lnTo>
                  <a:lnTo>
                    <a:pt x="306" y="709"/>
                  </a:lnTo>
                  <a:lnTo>
                    <a:pt x="260" y="699"/>
                  </a:lnTo>
                  <a:lnTo>
                    <a:pt x="216" y="685"/>
                  </a:lnTo>
                  <a:lnTo>
                    <a:pt x="175" y="664"/>
                  </a:lnTo>
                  <a:lnTo>
                    <a:pt x="137" y="638"/>
                  </a:lnTo>
                  <a:lnTo>
                    <a:pt x="103" y="608"/>
                  </a:lnTo>
                  <a:lnTo>
                    <a:pt x="74" y="573"/>
                  </a:lnTo>
                  <a:lnTo>
                    <a:pt x="48" y="536"/>
                  </a:lnTo>
                  <a:lnTo>
                    <a:pt x="27" y="495"/>
                  </a:lnTo>
                  <a:lnTo>
                    <a:pt x="12" y="451"/>
                  </a:lnTo>
                  <a:lnTo>
                    <a:pt x="3" y="404"/>
                  </a:lnTo>
                  <a:lnTo>
                    <a:pt x="0" y="356"/>
                  </a:lnTo>
                  <a:lnTo>
                    <a:pt x="3" y="308"/>
                  </a:lnTo>
                  <a:lnTo>
                    <a:pt x="12" y="262"/>
                  </a:lnTo>
                  <a:lnTo>
                    <a:pt x="27" y="218"/>
                  </a:lnTo>
                  <a:lnTo>
                    <a:pt x="48" y="176"/>
                  </a:lnTo>
                  <a:lnTo>
                    <a:pt x="74" y="138"/>
                  </a:lnTo>
                  <a:lnTo>
                    <a:pt x="103" y="104"/>
                  </a:lnTo>
                  <a:lnTo>
                    <a:pt x="137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60" y="13"/>
                  </a:lnTo>
                  <a:lnTo>
                    <a:pt x="306" y="3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13"/>
            <p:cNvSpPr>
              <a:spLocks/>
            </p:cNvSpPr>
            <p:nvPr/>
          </p:nvSpPr>
          <p:spPr bwMode="auto">
            <a:xfrm>
              <a:off x="5939" y="3183"/>
              <a:ext cx="50" cy="87"/>
            </a:xfrm>
            <a:custGeom>
              <a:avLst/>
              <a:gdLst>
                <a:gd name="T0" fmla="*/ 100 w 201"/>
                <a:gd name="T1" fmla="*/ 0 h 349"/>
                <a:gd name="T2" fmla="*/ 124 w 201"/>
                <a:gd name="T3" fmla="*/ 2 h 349"/>
                <a:gd name="T4" fmla="*/ 145 w 201"/>
                <a:gd name="T5" fmla="*/ 11 h 349"/>
                <a:gd name="T6" fmla="*/ 164 w 201"/>
                <a:gd name="T7" fmla="*/ 22 h 349"/>
                <a:gd name="T8" fmla="*/ 179 w 201"/>
                <a:gd name="T9" fmla="*/ 37 h 349"/>
                <a:gd name="T10" fmla="*/ 190 w 201"/>
                <a:gd name="T11" fmla="*/ 56 h 349"/>
                <a:gd name="T12" fmla="*/ 199 w 201"/>
                <a:gd name="T13" fmla="*/ 78 h 349"/>
                <a:gd name="T14" fmla="*/ 201 w 201"/>
                <a:gd name="T15" fmla="*/ 101 h 349"/>
                <a:gd name="T16" fmla="*/ 201 w 201"/>
                <a:gd name="T17" fmla="*/ 248 h 349"/>
                <a:gd name="T18" fmla="*/ 199 w 201"/>
                <a:gd name="T19" fmla="*/ 271 h 349"/>
                <a:gd name="T20" fmla="*/ 190 w 201"/>
                <a:gd name="T21" fmla="*/ 292 h 349"/>
                <a:gd name="T22" fmla="*/ 179 w 201"/>
                <a:gd name="T23" fmla="*/ 311 h 349"/>
                <a:gd name="T24" fmla="*/ 164 w 201"/>
                <a:gd name="T25" fmla="*/ 326 h 349"/>
                <a:gd name="T26" fmla="*/ 145 w 201"/>
                <a:gd name="T27" fmla="*/ 338 h 349"/>
                <a:gd name="T28" fmla="*/ 124 w 201"/>
                <a:gd name="T29" fmla="*/ 346 h 349"/>
                <a:gd name="T30" fmla="*/ 100 w 201"/>
                <a:gd name="T31" fmla="*/ 349 h 349"/>
                <a:gd name="T32" fmla="*/ 77 w 201"/>
                <a:gd name="T33" fmla="*/ 346 h 349"/>
                <a:gd name="T34" fmla="*/ 56 w 201"/>
                <a:gd name="T35" fmla="*/ 338 h 349"/>
                <a:gd name="T36" fmla="*/ 37 w 201"/>
                <a:gd name="T37" fmla="*/ 326 h 349"/>
                <a:gd name="T38" fmla="*/ 22 w 201"/>
                <a:gd name="T39" fmla="*/ 311 h 349"/>
                <a:gd name="T40" fmla="*/ 11 w 201"/>
                <a:gd name="T41" fmla="*/ 292 h 349"/>
                <a:gd name="T42" fmla="*/ 2 w 201"/>
                <a:gd name="T43" fmla="*/ 271 h 349"/>
                <a:gd name="T44" fmla="*/ 0 w 201"/>
                <a:gd name="T45" fmla="*/ 248 h 349"/>
                <a:gd name="T46" fmla="*/ 0 w 201"/>
                <a:gd name="T47" fmla="*/ 101 h 349"/>
                <a:gd name="T48" fmla="*/ 2 w 201"/>
                <a:gd name="T49" fmla="*/ 78 h 349"/>
                <a:gd name="T50" fmla="*/ 11 w 201"/>
                <a:gd name="T51" fmla="*/ 56 h 349"/>
                <a:gd name="T52" fmla="*/ 22 w 201"/>
                <a:gd name="T53" fmla="*/ 37 h 349"/>
                <a:gd name="T54" fmla="*/ 37 w 201"/>
                <a:gd name="T55" fmla="*/ 22 h 349"/>
                <a:gd name="T56" fmla="*/ 56 w 201"/>
                <a:gd name="T57" fmla="*/ 11 h 349"/>
                <a:gd name="T58" fmla="*/ 77 w 201"/>
                <a:gd name="T59" fmla="*/ 2 h 349"/>
                <a:gd name="T60" fmla="*/ 100 w 201"/>
                <a:gd name="T6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349">
                  <a:moveTo>
                    <a:pt x="100" y="0"/>
                  </a:moveTo>
                  <a:lnTo>
                    <a:pt x="124" y="2"/>
                  </a:lnTo>
                  <a:lnTo>
                    <a:pt x="145" y="11"/>
                  </a:lnTo>
                  <a:lnTo>
                    <a:pt x="164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9" y="78"/>
                  </a:lnTo>
                  <a:lnTo>
                    <a:pt x="201" y="101"/>
                  </a:lnTo>
                  <a:lnTo>
                    <a:pt x="201" y="248"/>
                  </a:lnTo>
                  <a:lnTo>
                    <a:pt x="199" y="271"/>
                  </a:lnTo>
                  <a:lnTo>
                    <a:pt x="190" y="292"/>
                  </a:lnTo>
                  <a:lnTo>
                    <a:pt x="179" y="311"/>
                  </a:lnTo>
                  <a:lnTo>
                    <a:pt x="164" y="326"/>
                  </a:lnTo>
                  <a:lnTo>
                    <a:pt x="145" y="338"/>
                  </a:lnTo>
                  <a:lnTo>
                    <a:pt x="124" y="346"/>
                  </a:lnTo>
                  <a:lnTo>
                    <a:pt x="100" y="349"/>
                  </a:lnTo>
                  <a:lnTo>
                    <a:pt x="77" y="346"/>
                  </a:lnTo>
                  <a:lnTo>
                    <a:pt x="56" y="338"/>
                  </a:lnTo>
                  <a:lnTo>
                    <a:pt x="37" y="326"/>
                  </a:lnTo>
                  <a:lnTo>
                    <a:pt x="22" y="311"/>
                  </a:lnTo>
                  <a:lnTo>
                    <a:pt x="11" y="292"/>
                  </a:lnTo>
                  <a:lnTo>
                    <a:pt x="2" y="271"/>
                  </a:lnTo>
                  <a:lnTo>
                    <a:pt x="0" y="248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1"/>
                  </a:lnTo>
                  <a:lnTo>
                    <a:pt x="77" y="2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719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1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9 w 349"/>
                <a:gd name="T13" fmla="*/ 57 h 202"/>
                <a:gd name="T14" fmla="*/ 346 w 349"/>
                <a:gd name="T15" fmla="*/ 78 h 202"/>
                <a:gd name="T16" fmla="*/ 349 w 349"/>
                <a:gd name="T17" fmla="*/ 101 h 202"/>
                <a:gd name="T18" fmla="*/ 346 w 349"/>
                <a:gd name="T19" fmla="*/ 124 h 202"/>
                <a:gd name="T20" fmla="*/ 339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1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9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1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1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9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1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9" y="57"/>
                  </a:lnTo>
                  <a:lnTo>
                    <a:pt x="346" y="78"/>
                  </a:lnTo>
                  <a:lnTo>
                    <a:pt x="349" y="101"/>
                  </a:lnTo>
                  <a:lnTo>
                    <a:pt x="346" y="124"/>
                  </a:lnTo>
                  <a:lnTo>
                    <a:pt x="339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1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9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15"/>
            <p:cNvSpPr>
              <a:spLocks/>
            </p:cNvSpPr>
            <p:nvPr/>
          </p:nvSpPr>
          <p:spPr bwMode="auto">
            <a:xfrm>
              <a:off x="6122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0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8 w 349"/>
                <a:gd name="T13" fmla="*/ 57 h 202"/>
                <a:gd name="T14" fmla="*/ 345 w 349"/>
                <a:gd name="T15" fmla="*/ 78 h 202"/>
                <a:gd name="T16" fmla="*/ 349 w 349"/>
                <a:gd name="T17" fmla="*/ 101 h 202"/>
                <a:gd name="T18" fmla="*/ 345 w 349"/>
                <a:gd name="T19" fmla="*/ 124 h 202"/>
                <a:gd name="T20" fmla="*/ 338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0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8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0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0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8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0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8" y="57"/>
                  </a:lnTo>
                  <a:lnTo>
                    <a:pt x="345" y="78"/>
                  </a:lnTo>
                  <a:lnTo>
                    <a:pt x="349" y="101"/>
                  </a:lnTo>
                  <a:lnTo>
                    <a:pt x="345" y="124"/>
                  </a:lnTo>
                  <a:lnTo>
                    <a:pt x="338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0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8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16"/>
            <p:cNvSpPr>
              <a:spLocks/>
            </p:cNvSpPr>
            <p:nvPr/>
          </p:nvSpPr>
          <p:spPr bwMode="auto">
            <a:xfrm>
              <a:off x="6080" y="3241"/>
              <a:ext cx="75" cy="76"/>
            </a:xfrm>
            <a:custGeom>
              <a:avLst/>
              <a:gdLst>
                <a:gd name="T0" fmla="*/ 215 w 304"/>
                <a:gd name="T1" fmla="*/ 0 h 305"/>
                <a:gd name="T2" fmla="*/ 237 w 304"/>
                <a:gd name="T3" fmla="*/ 5 h 305"/>
                <a:gd name="T4" fmla="*/ 257 w 304"/>
                <a:gd name="T5" fmla="*/ 15 h 305"/>
                <a:gd name="T6" fmla="*/ 275 w 304"/>
                <a:gd name="T7" fmla="*/ 29 h 305"/>
                <a:gd name="T8" fmla="*/ 289 w 304"/>
                <a:gd name="T9" fmla="*/ 48 h 305"/>
                <a:gd name="T10" fmla="*/ 300 w 304"/>
                <a:gd name="T11" fmla="*/ 68 h 305"/>
                <a:gd name="T12" fmla="*/ 304 w 304"/>
                <a:gd name="T13" fmla="*/ 90 h 305"/>
                <a:gd name="T14" fmla="*/ 304 w 304"/>
                <a:gd name="T15" fmla="*/ 112 h 305"/>
                <a:gd name="T16" fmla="*/ 300 w 304"/>
                <a:gd name="T17" fmla="*/ 133 h 305"/>
                <a:gd name="T18" fmla="*/ 289 w 304"/>
                <a:gd name="T19" fmla="*/ 154 h 305"/>
                <a:gd name="T20" fmla="*/ 275 w 304"/>
                <a:gd name="T21" fmla="*/ 172 h 305"/>
                <a:gd name="T22" fmla="*/ 171 w 304"/>
                <a:gd name="T23" fmla="*/ 276 h 305"/>
                <a:gd name="T24" fmla="*/ 156 w 304"/>
                <a:gd name="T25" fmla="*/ 289 h 305"/>
                <a:gd name="T26" fmla="*/ 138 w 304"/>
                <a:gd name="T27" fmla="*/ 298 h 305"/>
                <a:gd name="T28" fmla="*/ 120 w 304"/>
                <a:gd name="T29" fmla="*/ 303 h 305"/>
                <a:gd name="T30" fmla="*/ 100 w 304"/>
                <a:gd name="T31" fmla="*/ 305 h 305"/>
                <a:gd name="T32" fmla="*/ 82 w 304"/>
                <a:gd name="T33" fmla="*/ 303 h 305"/>
                <a:gd name="T34" fmla="*/ 62 w 304"/>
                <a:gd name="T35" fmla="*/ 298 h 305"/>
                <a:gd name="T36" fmla="*/ 45 w 304"/>
                <a:gd name="T37" fmla="*/ 289 h 305"/>
                <a:gd name="T38" fmla="*/ 29 w 304"/>
                <a:gd name="T39" fmla="*/ 276 h 305"/>
                <a:gd name="T40" fmla="*/ 15 w 304"/>
                <a:gd name="T41" fmla="*/ 258 h 305"/>
                <a:gd name="T42" fmla="*/ 6 w 304"/>
                <a:gd name="T43" fmla="*/ 237 h 305"/>
                <a:gd name="T44" fmla="*/ 0 w 304"/>
                <a:gd name="T45" fmla="*/ 216 h 305"/>
                <a:gd name="T46" fmla="*/ 0 w 304"/>
                <a:gd name="T47" fmla="*/ 194 h 305"/>
                <a:gd name="T48" fmla="*/ 6 w 304"/>
                <a:gd name="T49" fmla="*/ 172 h 305"/>
                <a:gd name="T50" fmla="*/ 15 w 304"/>
                <a:gd name="T51" fmla="*/ 152 h 305"/>
                <a:gd name="T52" fmla="*/ 29 w 304"/>
                <a:gd name="T53" fmla="*/ 133 h 305"/>
                <a:gd name="T54" fmla="*/ 133 w 304"/>
                <a:gd name="T55" fmla="*/ 29 h 305"/>
                <a:gd name="T56" fmla="*/ 152 w 304"/>
                <a:gd name="T57" fmla="*/ 15 h 305"/>
                <a:gd name="T58" fmla="*/ 171 w 304"/>
                <a:gd name="T59" fmla="*/ 5 h 305"/>
                <a:gd name="T60" fmla="*/ 193 w 304"/>
                <a:gd name="T61" fmla="*/ 0 h 305"/>
                <a:gd name="T62" fmla="*/ 215 w 304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305">
                  <a:moveTo>
                    <a:pt x="215" y="0"/>
                  </a:moveTo>
                  <a:lnTo>
                    <a:pt x="237" y="5"/>
                  </a:lnTo>
                  <a:lnTo>
                    <a:pt x="257" y="15"/>
                  </a:lnTo>
                  <a:lnTo>
                    <a:pt x="275" y="29"/>
                  </a:lnTo>
                  <a:lnTo>
                    <a:pt x="289" y="48"/>
                  </a:lnTo>
                  <a:lnTo>
                    <a:pt x="300" y="68"/>
                  </a:lnTo>
                  <a:lnTo>
                    <a:pt x="304" y="90"/>
                  </a:lnTo>
                  <a:lnTo>
                    <a:pt x="304" y="112"/>
                  </a:lnTo>
                  <a:lnTo>
                    <a:pt x="300" y="133"/>
                  </a:lnTo>
                  <a:lnTo>
                    <a:pt x="289" y="154"/>
                  </a:lnTo>
                  <a:lnTo>
                    <a:pt x="275" y="172"/>
                  </a:lnTo>
                  <a:lnTo>
                    <a:pt x="171" y="276"/>
                  </a:lnTo>
                  <a:lnTo>
                    <a:pt x="156" y="289"/>
                  </a:lnTo>
                  <a:lnTo>
                    <a:pt x="138" y="298"/>
                  </a:lnTo>
                  <a:lnTo>
                    <a:pt x="120" y="303"/>
                  </a:lnTo>
                  <a:lnTo>
                    <a:pt x="100" y="305"/>
                  </a:lnTo>
                  <a:lnTo>
                    <a:pt x="82" y="303"/>
                  </a:lnTo>
                  <a:lnTo>
                    <a:pt x="62" y="298"/>
                  </a:lnTo>
                  <a:lnTo>
                    <a:pt x="45" y="289"/>
                  </a:lnTo>
                  <a:lnTo>
                    <a:pt x="29" y="276"/>
                  </a:lnTo>
                  <a:lnTo>
                    <a:pt x="15" y="258"/>
                  </a:lnTo>
                  <a:lnTo>
                    <a:pt x="6" y="237"/>
                  </a:lnTo>
                  <a:lnTo>
                    <a:pt x="0" y="216"/>
                  </a:lnTo>
                  <a:lnTo>
                    <a:pt x="0" y="194"/>
                  </a:lnTo>
                  <a:lnTo>
                    <a:pt x="6" y="172"/>
                  </a:lnTo>
                  <a:lnTo>
                    <a:pt x="15" y="152"/>
                  </a:lnTo>
                  <a:lnTo>
                    <a:pt x="29" y="133"/>
                  </a:lnTo>
                  <a:lnTo>
                    <a:pt x="133" y="29"/>
                  </a:lnTo>
                  <a:lnTo>
                    <a:pt x="152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17"/>
            <p:cNvSpPr>
              <a:spLocks/>
            </p:cNvSpPr>
            <p:nvPr/>
          </p:nvSpPr>
          <p:spPr bwMode="auto">
            <a:xfrm>
              <a:off x="5773" y="3241"/>
              <a:ext cx="76" cy="76"/>
            </a:xfrm>
            <a:custGeom>
              <a:avLst/>
              <a:gdLst>
                <a:gd name="T0" fmla="*/ 111 w 303"/>
                <a:gd name="T1" fmla="*/ 0 h 305"/>
                <a:gd name="T2" fmla="*/ 133 w 303"/>
                <a:gd name="T3" fmla="*/ 5 h 305"/>
                <a:gd name="T4" fmla="*/ 153 w 303"/>
                <a:gd name="T5" fmla="*/ 15 h 305"/>
                <a:gd name="T6" fmla="*/ 171 w 303"/>
                <a:gd name="T7" fmla="*/ 29 h 305"/>
                <a:gd name="T8" fmla="*/ 275 w 303"/>
                <a:gd name="T9" fmla="*/ 133 h 305"/>
                <a:gd name="T10" fmla="*/ 289 w 303"/>
                <a:gd name="T11" fmla="*/ 152 h 305"/>
                <a:gd name="T12" fmla="*/ 298 w 303"/>
                <a:gd name="T13" fmla="*/ 172 h 305"/>
                <a:gd name="T14" fmla="*/ 303 w 303"/>
                <a:gd name="T15" fmla="*/ 194 h 305"/>
                <a:gd name="T16" fmla="*/ 303 w 303"/>
                <a:gd name="T17" fmla="*/ 216 h 305"/>
                <a:gd name="T18" fmla="*/ 298 w 303"/>
                <a:gd name="T19" fmla="*/ 237 h 305"/>
                <a:gd name="T20" fmla="*/ 289 w 303"/>
                <a:gd name="T21" fmla="*/ 258 h 305"/>
                <a:gd name="T22" fmla="*/ 275 w 303"/>
                <a:gd name="T23" fmla="*/ 276 h 305"/>
                <a:gd name="T24" fmla="*/ 259 w 303"/>
                <a:gd name="T25" fmla="*/ 289 h 305"/>
                <a:gd name="T26" fmla="*/ 242 w 303"/>
                <a:gd name="T27" fmla="*/ 298 h 305"/>
                <a:gd name="T28" fmla="*/ 223 w 303"/>
                <a:gd name="T29" fmla="*/ 303 h 305"/>
                <a:gd name="T30" fmla="*/ 204 w 303"/>
                <a:gd name="T31" fmla="*/ 305 h 305"/>
                <a:gd name="T32" fmla="*/ 184 w 303"/>
                <a:gd name="T33" fmla="*/ 303 h 305"/>
                <a:gd name="T34" fmla="*/ 166 w 303"/>
                <a:gd name="T35" fmla="*/ 298 h 305"/>
                <a:gd name="T36" fmla="*/ 148 w 303"/>
                <a:gd name="T37" fmla="*/ 289 h 305"/>
                <a:gd name="T38" fmla="*/ 133 w 303"/>
                <a:gd name="T39" fmla="*/ 276 h 305"/>
                <a:gd name="T40" fmla="*/ 29 w 303"/>
                <a:gd name="T41" fmla="*/ 172 h 305"/>
                <a:gd name="T42" fmla="*/ 15 w 303"/>
                <a:gd name="T43" fmla="*/ 154 h 305"/>
                <a:gd name="T44" fmla="*/ 4 w 303"/>
                <a:gd name="T45" fmla="*/ 133 h 305"/>
                <a:gd name="T46" fmla="*/ 0 w 303"/>
                <a:gd name="T47" fmla="*/ 112 h 305"/>
                <a:gd name="T48" fmla="*/ 0 w 303"/>
                <a:gd name="T49" fmla="*/ 90 h 305"/>
                <a:gd name="T50" fmla="*/ 4 w 303"/>
                <a:gd name="T51" fmla="*/ 68 h 305"/>
                <a:gd name="T52" fmla="*/ 15 w 303"/>
                <a:gd name="T53" fmla="*/ 48 h 305"/>
                <a:gd name="T54" fmla="*/ 29 w 303"/>
                <a:gd name="T55" fmla="*/ 29 h 305"/>
                <a:gd name="T56" fmla="*/ 47 w 303"/>
                <a:gd name="T57" fmla="*/ 15 h 305"/>
                <a:gd name="T58" fmla="*/ 67 w 303"/>
                <a:gd name="T59" fmla="*/ 5 h 305"/>
                <a:gd name="T60" fmla="*/ 89 w 303"/>
                <a:gd name="T61" fmla="*/ 0 h 305"/>
                <a:gd name="T62" fmla="*/ 111 w 303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05">
                  <a:moveTo>
                    <a:pt x="111" y="0"/>
                  </a:moveTo>
                  <a:lnTo>
                    <a:pt x="133" y="5"/>
                  </a:lnTo>
                  <a:lnTo>
                    <a:pt x="153" y="15"/>
                  </a:lnTo>
                  <a:lnTo>
                    <a:pt x="171" y="29"/>
                  </a:lnTo>
                  <a:lnTo>
                    <a:pt x="275" y="133"/>
                  </a:lnTo>
                  <a:lnTo>
                    <a:pt x="289" y="152"/>
                  </a:lnTo>
                  <a:lnTo>
                    <a:pt x="298" y="172"/>
                  </a:lnTo>
                  <a:lnTo>
                    <a:pt x="303" y="194"/>
                  </a:lnTo>
                  <a:lnTo>
                    <a:pt x="303" y="216"/>
                  </a:lnTo>
                  <a:lnTo>
                    <a:pt x="298" y="237"/>
                  </a:lnTo>
                  <a:lnTo>
                    <a:pt x="289" y="258"/>
                  </a:lnTo>
                  <a:lnTo>
                    <a:pt x="275" y="276"/>
                  </a:lnTo>
                  <a:lnTo>
                    <a:pt x="259" y="289"/>
                  </a:lnTo>
                  <a:lnTo>
                    <a:pt x="242" y="298"/>
                  </a:lnTo>
                  <a:lnTo>
                    <a:pt x="223" y="303"/>
                  </a:lnTo>
                  <a:lnTo>
                    <a:pt x="204" y="305"/>
                  </a:lnTo>
                  <a:lnTo>
                    <a:pt x="184" y="303"/>
                  </a:lnTo>
                  <a:lnTo>
                    <a:pt x="166" y="298"/>
                  </a:lnTo>
                  <a:lnTo>
                    <a:pt x="148" y="289"/>
                  </a:lnTo>
                  <a:lnTo>
                    <a:pt x="133" y="276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5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8"/>
            <p:cNvSpPr>
              <a:spLocks/>
            </p:cNvSpPr>
            <p:nvPr/>
          </p:nvSpPr>
          <p:spPr bwMode="auto">
            <a:xfrm>
              <a:off x="5688" y="3884"/>
              <a:ext cx="846" cy="92"/>
            </a:xfrm>
            <a:custGeom>
              <a:avLst/>
              <a:gdLst>
                <a:gd name="T0" fmla="*/ 65 w 3386"/>
                <a:gd name="T1" fmla="*/ 0 h 368"/>
                <a:gd name="T2" fmla="*/ 3322 w 3386"/>
                <a:gd name="T3" fmla="*/ 0 h 368"/>
                <a:gd name="T4" fmla="*/ 3339 w 3386"/>
                <a:gd name="T5" fmla="*/ 2 h 368"/>
                <a:gd name="T6" fmla="*/ 3354 w 3386"/>
                <a:gd name="T7" fmla="*/ 9 h 368"/>
                <a:gd name="T8" fmla="*/ 3367 w 3386"/>
                <a:gd name="T9" fmla="*/ 18 h 368"/>
                <a:gd name="T10" fmla="*/ 3378 w 3386"/>
                <a:gd name="T11" fmla="*/ 32 h 368"/>
                <a:gd name="T12" fmla="*/ 3384 w 3386"/>
                <a:gd name="T13" fmla="*/ 47 h 368"/>
                <a:gd name="T14" fmla="*/ 3386 w 3386"/>
                <a:gd name="T15" fmla="*/ 65 h 368"/>
                <a:gd name="T16" fmla="*/ 3386 w 3386"/>
                <a:gd name="T17" fmla="*/ 303 h 368"/>
                <a:gd name="T18" fmla="*/ 3384 w 3386"/>
                <a:gd name="T19" fmla="*/ 320 h 368"/>
                <a:gd name="T20" fmla="*/ 3378 w 3386"/>
                <a:gd name="T21" fmla="*/ 336 h 368"/>
                <a:gd name="T22" fmla="*/ 3367 w 3386"/>
                <a:gd name="T23" fmla="*/ 349 h 368"/>
                <a:gd name="T24" fmla="*/ 3354 w 3386"/>
                <a:gd name="T25" fmla="*/ 359 h 368"/>
                <a:gd name="T26" fmla="*/ 3339 w 3386"/>
                <a:gd name="T27" fmla="*/ 366 h 368"/>
                <a:gd name="T28" fmla="*/ 3322 w 3386"/>
                <a:gd name="T29" fmla="*/ 368 h 368"/>
                <a:gd name="T30" fmla="*/ 65 w 3386"/>
                <a:gd name="T31" fmla="*/ 368 h 368"/>
                <a:gd name="T32" fmla="*/ 47 w 3386"/>
                <a:gd name="T33" fmla="*/ 366 h 368"/>
                <a:gd name="T34" fmla="*/ 32 w 3386"/>
                <a:gd name="T35" fmla="*/ 359 h 368"/>
                <a:gd name="T36" fmla="*/ 19 w 3386"/>
                <a:gd name="T37" fmla="*/ 349 h 368"/>
                <a:gd name="T38" fmla="*/ 9 w 3386"/>
                <a:gd name="T39" fmla="*/ 336 h 368"/>
                <a:gd name="T40" fmla="*/ 2 w 3386"/>
                <a:gd name="T41" fmla="*/ 320 h 368"/>
                <a:gd name="T42" fmla="*/ 0 w 3386"/>
                <a:gd name="T43" fmla="*/ 303 h 368"/>
                <a:gd name="T44" fmla="*/ 0 w 3386"/>
                <a:gd name="T45" fmla="*/ 65 h 368"/>
                <a:gd name="T46" fmla="*/ 2 w 3386"/>
                <a:gd name="T47" fmla="*/ 47 h 368"/>
                <a:gd name="T48" fmla="*/ 9 w 3386"/>
                <a:gd name="T49" fmla="*/ 32 h 368"/>
                <a:gd name="T50" fmla="*/ 19 w 3386"/>
                <a:gd name="T51" fmla="*/ 18 h 368"/>
                <a:gd name="T52" fmla="*/ 32 w 3386"/>
                <a:gd name="T53" fmla="*/ 9 h 368"/>
                <a:gd name="T54" fmla="*/ 47 w 3386"/>
                <a:gd name="T55" fmla="*/ 2 h 368"/>
                <a:gd name="T56" fmla="*/ 65 w 3386"/>
                <a:gd name="T5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6" h="368">
                  <a:moveTo>
                    <a:pt x="65" y="0"/>
                  </a:moveTo>
                  <a:lnTo>
                    <a:pt x="3322" y="0"/>
                  </a:lnTo>
                  <a:lnTo>
                    <a:pt x="3339" y="2"/>
                  </a:lnTo>
                  <a:lnTo>
                    <a:pt x="3354" y="9"/>
                  </a:lnTo>
                  <a:lnTo>
                    <a:pt x="3367" y="18"/>
                  </a:lnTo>
                  <a:lnTo>
                    <a:pt x="3378" y="32"/>
                  </a:lnTo>
                  <a:lnTo>
                    <a:pt x="3384" y="47"/>
                  </a:lnTo>
                  <a:lnTo>
                    <a:pt x="3386" y="65"/>
                  </a:lnTo>
                  <a:lnTo>
                    <a:pt x="3386" y="303"/>
                  </a:lnTo>
                  <a:lnTo>
                    <a:pt x="3384" y="320"/>
                  </a:lnTo>
                  <a:lnTo>
                    <a:pt x="3378" y="336"/>
                  </a:lnTo>
                  <a:lnTo>
                    <a:pt x="3367" y="349"/>
                  </a:lnTo>
                  <a:lnTo>
                    <a:pt x="3354" y="359"/>
                  </a:lnTo>
                  <a:lnTo>
                    <a:pt x="3339" y="366"/>
                  </a:lnTo>
                  <a:lnTo>
                    <a:pt x="3322" y="368"/>
                  </a:lnTo>
                  <a:lnTo>
                    <a:pt x="65" y="368"/>
                  </a:lnTo>
                  <a:lnTo>
                    <a:pt x="47" y="366"/>
                  </a:lnTo>
                  <a:lnTo>
                    <a:pt x="32" y="359"/>
                  </a:lnTo>
                  <a:lnTo>
                    <a:pt x="19" y="349"/>
                  </a:lnTo>
                  <a:lnTo>
                    <a:pt x="9" y="336"/>
                  </a:lnTo>
                  <a:lnTo>
                    <a:pt x="2" y="320"/>
                  </a:lnTo>
                  <a:lnTo>
                    <a:pt x="0" y="30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19"/>
            <p:cNvSpPr>
              <a:spLocks/>
            </p:cNvSpPr>
            <p:nvPr/>
          </p:nvSpPr>
          <p:spPr bwMode="auto">
            <a:xfrm>
              <a:off x="6180" y="3647"/>
              <a:ext cx="346" cy="202"/>
            </a:xfrm>
            <a:custGeom>
              <a:avLst/>
              <a:gdLst>
                <a:gd name="T0" fmla="*/ 426 w 1384"/>
                <a:gd name="T1" fmla="*/ 2 h 805"/>
                <a:gd name="T2" fmla="*/ 443 w 1384"/>
                <a:gd name="T3" fmla="*/ 20 h 805"/>
                <a:gd name="T4" fmla="*/ 662 w 1384"/>
                <a:gd name="T5" fmla="*/ 617 h 805"/>
                <a:gd name="T6" fmla="*/ 681 w 1384"/>
                <a:gd name="T7" fmla="*/ 630 h 805"/>
                <a:gd name="T8" fmla="*/ 703 w 1384"/>
                <a:gd name="T9" fmla="*/ 630 h 805"/>
                <a:gd name="T10" fmla="*/ 722 w 1384"/>
                <a:gd name="T11" fmla="*/ 617 h 805"/>
                <a:gd name="T12" fmla="*/ 942 w 1384"/>
                <a:gd name="T13" fmla="*/ 20 h 805"/>
                <a:gd name="T14" fmla="*/ 957 w 1384"/>
                <a:gd name="T15" fmla="*/ 3 h 805"/>
                <a:gd name="T16" fmla="*/ 980 w 1384"/>
                <a:gd name="T17" fmla="*/ 1 h 805"/>
                <a:gd name="T18" fmla="*/ 1169 w 1384"/>
                <a:gd name="T19" fmla="*/ 31 h 805"/>
                <a:gd name="T20" fmla="*/ 1241 w 1384"/>
                <a:gd name="T21" fmla="*/ 66 h 805"/>
                <a:gd name="T22" fmla="*/ 1301 w 1384"/>
                <a:gd name="T23" fmla="*/ 116 h 805"/>
                <a:gd name="T24" fmla="*/ 1346 w 1384"/>
                <a:gd name="T25" fmla="*/ 179 h 805"/>
                <a:gd name="T26" fmla="*/ 1374 w 1384"/>
                <a:gd name="T27" fmla="*/ 251 h 805"/>
                <a:gd name="T28" fmla="*/ 1384 w 1384"/>
                <a:gd name="T29" fmla="*/ 330 h 805"/>
                <a:gd name="T30" fmla="*/ 1382 w 1384"/>
                <a:gd name="T31" fmla="*/ 775 h 805"/>
                <a:gd name="T32" fmla="*/ 1365 w 1384"/>
                <a:gd name="T33" fmla="*/ 796 h 805"/>
                <a:gd name="T34" fmla="*/ 1339 w 1384"/>
                <a:gd name="T35" fmla="*/ 805 h 805"/>
                <a:gd name="T36" fmla="*/ 31 w 1384"/>
                <a:gd name="T37" fmla="*/ 802 h 805"/>
                <a:gd name="T38" fmla="*/ 9 w 1384"/>
                <a:gd name="T39" fmla="*/ 787 h 805"/>
                <a:gd name="T40" fmla="*/ 0 w 1384"/>
                <a:gd name="T41" fmla="*/ 760 h 805"/>
                <a:gd name="T42" fmla="*/ 2 w 1384"/>
                <a:gd name="T43" fmla="*/ 291 h 805"/>
                <a:gd name="T44" fmla="*/ 23 w 1384"/>
                <a:gd name="T45" fmla="*/ 215 h 805"/>
                <a:gd name="T46" fmla="*/ 60 w 1384"/>
                <a:gd name="T47" fmla="*/ 147 h 805"/>
                <a:gd name="T48" fmla="*/ 112 w 1384"/>
                <a:gd name="T49" fmla="*/ 89 h 805"/>
                <a:gd name="T50" fmla="*/ 179 w 1384"/>
                <a:gd name="T51" fmla="*/ 47 h 805"/>
                <a:gd name="T52" fmla="*/ 219 w 1384"/>
                <a:gd name="T53" fmla="*/ 31 h 805"/>
                <a:gd name="T54" fmla="*/ 243 w 1384"/>
                <a:gd name="T55" fmla="*/ 27 h 805"/>
                <a:gd name="T56" fmla="*/ 281 w 1384"/>
                <a:gd name="T57" fmla="*/ 21 h 805"/>
                <a:gd name="T58" fmla="*/ 325 w 1384"/>
                <a:gd name="T59" fmla="*/ 13 h 805"/>
                <a:gd name="T60" fmla="*/ 367 w 1384"/>
                <a:gd name="T61" fmla="*/ 7 h 805"/>
                <a:gd name="T62" fmla="*/ 400 w 1384"/>
                <a:gd name="T63" fmla="*/ 2 h 805"/>
                <a:gd name="T64" fmla="*/ 414 w 1384"/>
                <a:gd name="T6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805">
                  <a:moveTo>
                    <a:pt x="414" y="0"/>
                  </a:moveTo>
                  <a:lnTo>
                    <a:pt x="426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656" y="607"/>
                  </a:lnTo>
                  <a:lnTo>
                    <a:pt x="662" y="617"/>
                  </a:lnTo>
                  <a:lnTo>
                    <a:pt x="671" y="625"/>
                  </a:lnTo>
                  <a:lnTo>
                    <a:pt x="681" y="630"/>
                  </a:lnTo>
                  <a:lnTo>
                    <a:pt x="692" y="631"/>
                  </a:lnTo>
                  <a:lnTo>
                    <a:pt x="703" y="630"/>
                  </a:lnTo>
                  <a:lnTo>
                    <a:pt x="714" y="625"/>
                  </a:lnTo>
                  <a:lnTo>
                    <a:pt x="722" y="617"/>
                  </a:lnTo>
                  <a:lnTo>
                    <a:pt x="728" y="607"/>
                  </a:lnTo>
                  <a:lnTo>
                    <a:pt x="942" y="20"/>
                  </a:lnTo>
                  <a:lnTo>
                    <a:pt x="948" y="10"/>
                  </a:lnTo>
                  <a:lnTo>
                    <a:pt x="957" y="3"/>
                  </a:lnTo>
                  <a:lnTo>
                    <a:pt x="969" y="0"/>
                  </a:lnTo>
                  <a:lnTo>
                    <a:pt x="980" y="1"/>
                  </a:lnTo>
                  <a:lnTo>
                    <a:pt x="1168" y="31"/>
                  </a:lnTo>
                  <a:lnTo>
                    <a:pt x="1169" y="31"/>
                  </a:lnTo>
                  <a:lnTo>
                    <a:pt x="1206" y="47"/>
                  </a:lnTo>
                  <a:lnTo>
                    <a:pt x="1241" y="66"/>
                  </a:lnTo>
                  <a:lnTo>
                    <a:pt x="1272" y="89"/>
                  </a:lnTo>
                  <a:lnTo>
                    <a:pt x="1301" y="116"/>
                  </a:lnTo>
                  <a:lnTo>
                    <a:pt x="1324" y="146"/>
                  </a:lnTo>
                  <a:lnTo>
                    <a:pt x="1346" y="179"/>
                  </a:lnTo>
                  <a:lnTo>
                    <a:pt x="1362" y="214"/>
                  </a:lnTo>
                  <a:lnTo>
                    <a:pt x="1374" y="251"/>
                  </a:lnTo>
                  <a:lnTo>
                    <a:pt x="1382" y="290"/>
                  </a:lnTo>
                  <a:lnTo>
                    <a:pt x="1384" y="330"/>
                  </a:lnTo>
                  <a:lnTo>
                    <a:pt x="1384" y="760"/>
                  </a:lnTo>
                  <a:lnTo>
                    <a:pt x="1382" y="775"/>
                  </a:lnTo>
                  <a:lnTo>
                    <a:pt x="1376" y="787"/>
                  </a:lnTo>
                  <a:lnTo>
                    <a:pt x="1365" y="796"/>
                  </a:lnTo>
                  <a:lnTo>
                    <a:pt x="1353" y="802"/>
                  </a:lnTo>
                  <a:lnTo>
                    <a:pt x="1339" y="805"/>
                  </a:lnTo>
                  <a:lnTo>
                    <a:pt x="46" y="805"/>
                  </a:lnTo>
                  <a:lnTo>
                    <a:pt x="31" y="802"/>
                  </a:lnTo>
                  <a:lnTo>
                    <a:pt x="19" y="796"/>
                  </a:lnTo>
                  <a:lnTo>
                    <a:pt x="9" y="787"/>
                  </a:lnTo>
                  <a:lnTo>
                    <a:pt x="2" y="775"/>
                  </a:lnTo>
                  <a:lnTo>
                    <a:pt x="0" y="760"/>
                  </a:lnTo>
                  <a:lnTo>
                    <a:pt x="0" y="331"/>
                  </a:lnTo>
                  <a:lnTo>
                    <a:pt x="2" y="291"/>
                  </a:lnTo>
                  <a:lnTo>
                    <a:pt x="11" y="252"/>
                  </a:lnTo>
                  <a:lnTo>
                    <a:pt x="23" y="215"/>
                  </a:lnTo>
                  <a:lnTo>
                    <a:pt x="39" y="180"/>
                  </a:lnTo>
                  <a:lnTo>
                    <a:pt x="60" y="147"/>
                  </a:lnTo>
                  <a:lnTo>
                    <a:pt x="85" y="117"/>
                  </a:lnTo>
                  <a:lnTo>
                    <a:pt x="112" y="89"/>
                  </a:lnTo>
                  <a:lnTo>
                    <a:pt x="144" y="66"/>
                  </a:lnTo>
                  <a:lnTo>
                    <a:pt x="179" y="47"/>
                  </a:lnTo>
                  <a:lnTo>
                    <a:pt x="216" y="31"/>
                  </a:lnTo>
                  <a:lnTo>
                    <a:pt x="219" y="31"/>
                  </a:lnTo>
                  <a:lnTo>
                    <a:pt x="229" y="29"/>
                  </a:lnTo>
                  <a:lnTo>
                    <a:pt x="243" y="27"/>
                  </a:lnTo>
                  <a:lnTo>
                    <a:pt x="260" y="24"/>
                  </a:lnTo>
                  <a:lnTo>
                    <a:pt x="281" y="21"/>
                  </a:lnTo>
                  <a:lnTo>
                    <a:pt x="303" y="17"/>
                  </a:lnTo>
                  <a:lnTo>
                    <a:pt x="325" y="13"/>
                  </a:lnTo>
                  <a:lnTo>
                    <a:pt x="347" y="10"/>
                  </a:lnTo>
                  <a:lnTo>
                    <a:pt x="367" y="7"/>
                  </a:lnTo>
                  <a:lnTo>
                    <a:pt x="386" y="4"/>
                  </a:lnTo>
                  <a:lnTo>
                    <a:pt x="400" y="2"/>
                  </a:lnTo>
                  <a:lnTo>
                    <a:pt x="409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20"/>
            <p:cNvSpPr>
              <a:spLocks/>
            </p:cNvSpPr>
            <p:nvPr/>
          </p:nvSpPr>
          <p:spPr bwMode="auto">
            <a:xfrm>
              <a:off x="5817" y="3282"/>
              <a:ext cx="295" cy="295"/>
            </a:xfrm>
            <a:custGeom>
              <a:avLst/>
              <a:gdLst>
                <a:gd name="T0" fmla="*/ 650 w 1179"/>
                <a:gd name="T1" fmla="*/ 3 h 1179"/>
                <a:gd name="T2" fmla="*/ 765 w 1179"/>
                <a:gd name="T3" fmla="*/ 27 h 1179"/>
                <a:gd name="T4" fmla="*/ 870 w 1179"/>
                <a:gd name="T5" fmla="*/ 72 h 1179"/>
                <a:gd name="T6" fmla="*/ 964 w 1179"/>
                <a:gd name="T7" fmla="*/ 135 h 1179"/>
                <a:gd name="T8" fmla="*/ 1044 w 1179"/>
                <a:gd name="T9" fmla="*/ 216 h 1179"/>
                <a:gd name="T10" fmla="*/ 1107 w 1179"/>
                <a:gd name="T11" fmla="*/ 309 h 1179"/>
                <a:gd name="T12" fmla="*/ 1152 w 1179"/>
                <a:gd name="T13" fmla="*/ 415 h 1179"/>
                <a:gd name="T14" fmla="*/ 1176 w 1179"/>
                <a:gd name="T15" fmla="*/ 531 h 1179"/>
                <a:gd name="T16" fmla="*/ 1176 w 1179"/>
                <a:gd name="T17" fmla="*/ 644 h 1179"/>
                <a:gd name="T18" fmla="*/ 1157 w 1179"/>
                <a:gd name="T19" fmla="*/ 748 h 1179"/>
                <a:gd name="T20" fmla="*/ 1120 w 1179"/>
                <a:gd name="T21" fmla="*/ 846 h 1179"/>
                <a:gd name="T22" fmla="*/ 1068 w 1179"/>
                <a:gd name="T23" fmla="*/ 936 h 1179"/>
                <a:gd name="T24" fmla="*/ 1000 w 1179"/>
                <a:gd name="T25" fmla="*/ 1015 h 1179"/>
                <a:gd name="T26" fmla="*/ 918 w 1179"/>
                <a:gd name="T27" fmla="*/ 1081 h 1179"/>
                <a:gd name="T28" fmla="*/ 905 w 1179"/>
                <a:gd name="T29" fmla="*/ 1179 h 1179"/>
                <a:gd name="T30" fmla="*/ 787 w 1179"/>
                <a:gd name="T31" fmla="*/ 786 h 1179"/>
                <a:gd name="T32" fmla="*/ 786 w 1179"/>
                <a:gd name="T33" fmla="*/ 756 h 1179"/>
                <a:gd name="T34" fmla="*/ 773 w 1179"/>
                <a:gd name="T35" fmla="*/ 728 h 1179"/>
                <a:gd name="T36" fmla="*/ 748 w 1179"/>
                <a:gd name="T37" fmla="*/ 708 h 1179"/>
                <a:gd name="T38" fmla="*/ 717 w 1179"/>
                <a:gd name="T39" fmla="*/ 702 h 1179"/>
                <a:gd name="T40" fmla="*/ 446 w 1179"/>
                <a:gd name="T41" fmla="*/ 704 h 1179"/>
                <a:gd name="T42" fmla="*/ 417 w 1179"/>
                <a:gd name="T43" fmla="*/ 716 h 1179"/>
                <a:gd name="T44" fmla="*/ 398 w 1179"/>
                <a:gd name="T45" fmla="*/ 741 h 1179"/>
                <a:gd name="T46" fmla="*/ 391 w 1179"/>
                <a:gd name="T47" fmla="*/ 771 h 1179"/>
                <a:gd name="T48" fmla="*/ 468 w 1179"/>
                <a:gd name="T49" fmla="*/ 1179 h 1179"/>
                <a:gd name="T50" fmla="*/ 268 w 1179"/>
                <a:gd name="T51" fmla="*/ 1132 h 1179"/>
                <a:gd name="T52" fmla="*/ 219 w 1179"/>
                <a:gd name="T53" fmla="*/ 1050 h 1179"/>
                <a:gd name="T54" fmla="*/ 144 w 1179"/>
                <a:gd name="T55" fmla="*/ 977 h 1179"/>
                <a:gd name="T56" fmla="*/ 83 w 1179"/>
                <a:gd name="T57" fmla="*/ 893 h 1179"/>
                <a:gd name="T58" fmla="*/ 38 w 1179"/>
                <a:gd name="T59" fmla="*/ 798 h 1179"/>
                <a:gd name="T60" fmla="*/ 10 w 1179"/>
                <a:gd name="T61" fmla="*/ 697 h 1179"/>
                <a:gd name="T62" fmla="*/ 0 w 1179"/>
                <a:gd name="T63" fmla="*/ 591 h 1179"/>
                <a:gd name="T64" fmla="*/ 12 w 1179"/>
                <a:gd name="T65" fmla="*/ 472 h 1179"/>
                <a:gd name="T66" fmla="*/ 47 w 1179"/>
                <a:gd name="T67" fmla="*/ 362 h 1179"/>
                <a:gd name="T68" fmla="*/ 101 w 1179"/>
                <a:gd name="T69" fmla="*/ 261 h 1179"/>
                <a:gd name="T70" fmla="*/ 173 w 1179"/>
                <a:gd name="T71" fmla="*/ 173 h 1179"/>
                <a:gd name="T72" fmla="*/ 260 w 1179"/>
                <a:gd name="T73" fmla="*/ 101 h 1179"/>
                <a:gd name="T74" fmla="*/ 361 w 1179"/>
                <a:gd name="T75" fmla="*/ 46 h 1179"/>
                <a:gd name="T76" fmla="*/ 471 w 1179"/>
                <a:gd name="T77" fmla="*/ 12 h 1179"/>
                <a:gd name="T78" fmla="*/ 589 w 1179"/>
                <a:gd name="T7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9" h="1179">
                  <a:moveTo>
                    <a:pt x="589" y="0"/>
                  </a:moveTo>
                  <a:lnTo>
                    <a:pt x="650" y="3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8" y="46"/>
                  </a:lnTo>
                  <a:lnTo>
                    <a:pt x="870" y="72"/>
                  </a:lnTo>
                  <a:lnTo>
                    <a:pt x="919" y="101"/>
                  </a:lnTo>
                  <a:lnTo>
                    <a:pt x="964" y="135"/>
                  </a:lnTo>
                  <a:lnTo>
                    <a:pt x="1006" y="173"/>
                  </a:lnTo>
                  <a:lnTo>
                    <a:pt x="1044" y="216"/>
                  </a:lnTo>
                  <a:lnTo>
                    <a:pt x="1078" y="261"/>
                  </a:lnTo>
                  <a:lnTo>
                    <a:pt x="1107" y="309"/>
                  </a:lnTo>
                  <a:lnTo>
                    <a:pt x="1132" y="362"/>
                  </a:lnTo>
                  <a:lnTo>
                    <a:pt x="1152" y="415"/>
                  </a:lnTo>
                  <a:lnTo>
                    <a:pt x="1167" y="472"/>
                  </a:lnTo>
                  <a:lnTo>
                    <a:pt x="1176" y="531"/>
                  </a:lnTo>
                  <a:lnTo>
                    <a:pt x="1179" y="591"/>
                  </a:lnTo>
                  <a:lnTo>
                    <a:pt x="1176" y="644"/>
                  </a:lnTo>
                  <a:lnTo>
                    <a:pt x="1169" y="697"/>
                  </a:lnTo>
                  <a:lnTo>
                    <a:pt x="1157" y="748"/>
                  </a:lnTo>
                  <a:lnTo>
                    <a:pt x="1141" y="798"/>
                  </a:lnTo>
                  <a:lnTo>
                    <a:pt x="1120" y="846"/>
                  </a:lnTo>
                  <a:lnTo>
                    <a:pt x="1096" y="893"/>
                  </a:lnTo>
                  <a:lnTo>
                    <a:pt x="1068" y="936"/>
                  </a:lnTo>
                  <a:lnTo>
                    <a:pt x="1035" y="977"/>
                  </a:lnTo>
                  <a:lnTo>
                    <a:pt x="1000" y="1015"/>
                  </a:lnTo>
                  <a:lnTo>
                    <a:pt x="960" y="1050"/>
                  </a:lnTo>
                  <a:lnTo>
                    <a:pt x="918" y="1081"/>
                  </a:lnTo>
                  <a:lnTo>
                    <a:pt x="911" y="1132"/>
                  </a:lnTo>
                  <a:lnTo>
                    <a:pt x="905" y="1179"/>
                  </a:lnTo>
                  <a:lnTo>
                    <a:pt x="711" y="1179"/>
                  </a:lnTo>
                  <a:lnTo>
                    <a:pt x="787" y="786"/>
                  </a:lnTo>
                  <a:lnTo>
                    <a:pt x="788" y="771"/>
                  </a:lnTo>
                  <a:lnTo>
                    <a:pt x="786" y="756"/>
                  </a:lnTo>
                  <a:lnTo>
                    <a:pt x="781" y="741"/>
                  </a:lnTo>
                  <a:lnTo>
                    <a:pt x="773" y="728"/>
                  </a:lnTo>
                  <a:lnTo>
                    <a:pt x="762" y="716"/>
                  </a:lnTo>
                  <a:lnTo>
                    <a:pt x="748" y="708"/>
                  </a:lnTo>
                  <a:lnTo>
                    <a:pt x="733" y="704"/>
                  </a:lnTo>
                  <a:lnTo>
                    <a:pt x="717" y="702"/>
                  </a:lnTo>
                  <a:lnTo>
                    <a:pt x="462" y="702"/>
                  </a:lnTo>
                  <a:lnTo>
                    <a:pt x="446" y="704"/>
                  </a:lnTo>
                  <a:lnTo>
                    <a:pt x="431" y="708"/>
                  </a:lnTo>
                  <a:lnTo>
                    <a:pt x="417" y="716"/>
                  </a:lnTo>
                  <a:lnTo>
                    <a:pt x="406" y="728"/>
                  </a:lnTo>
                  <a:lnTo>
                    <a:pt x="398" y="741"/>
                  </a:lnTo>
                  <a:lnTo>
                    <a:pt x="393" y="756"/>
                  </a:lnTo>
                  <a:lnTo>
                    <a:pt x="391" y="771"/>
                  </a:lnTo>
                  <a:lnTo>
                    <a:pt x="392" y="786"/>
                  </a:lnTo>
                  <a:lnTo>
                    <a:pt x="468" y="1179"/>
                  </a:lnTo>
                  <a:lnTo>
                    <a:pt x="274" y="1179"/>
                  </a:lnTo>
                  <a:lnTo>
                    <a:pt x="268" y="1132"/>
                  </a:lnTo>
                  <a:lnTo>
                    <a:pt x="261" y="1081"/>
                  </a:lnTo>
                  <a:lnTo>
                    <a:pt x="219" y="1050"/>
                  </a:lnTo>
                  <a:lnTo>
                    <a:pt x="179" y="1015"/>
                  </a:lnTo>
                  <a:lnTo>
                    <a:pt x="144" y="977"/>
                  </a:lnTo>
                  <a:lnTo>
                    <a:pt x="111" y="936"/>
                  </a:lnTo>
                  <a:lnTo>
                    <a:pt x="83" y="893"/>
                  </a:lnTo>
                  <a:lnTo>
                    <a:pt x="59" y="846"/>
                  </a:lnTo>
                  <a:lnTo>
                    <a:pt x="38" y="798"/>
                  </a:lnTo>
                  <a:lnTo>
                    <a:pt x="22" y="748"/>
                  </a:lnTo>
                  <a:lnTo>
                    <a:pt x="10" y="697"/>
                  </a:lnTo>
                  <a:lnTo>
                    <a:pt x="3" y="644"/>
                  </a:lnTo>
                  <a:lnTo>
                    <a:pt x="0" y="591"/>
                  </a:lnTo>
                  <a:lnTo>
                    <a:pt x="3" y="531"/>
                  </a:lnTo>
                  <a:lnTo>
                    <a:pt x="12" y="472"/>
                  </a:lnTo>
                  <a:lnTo>
                    <a:pt x="27" y="415"/>
                  </a:lnTo>
                  <a:lnTo>
                    <a:pt x="47" y="362"/>
                  </a:lnTo>
                  <a:lnTo>
                    <a:pt x="72" y="309"/>
                  </a:lnTo>
                  <a:lnTo>
                    <a:pt x="101" y="261"/>
                  </a:lnTo>
                  <a:lnTo>
                    <a:pt x="135" y="216"/>
                  </a:lnTo>
                  <a:lnTo>
                    <a:pt x="173" y="173"/>
                  </a:lnTo>
                  <a:lnTo>
                    <a:pt x="215" y="135"/>
                  </a:lnTo>
                  <a:lnTo>
                    <a:pt x="260" y="101"/>
                  </a:lnTo>
                  <a:lnTo>
                    <a:pt x="309" y="72"/>
                  </a:lnTo>
                  <a:lnTo>
                    <a:pt x="361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9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890" y="3612"/>
              <a:ext cx="149" cy="21"/>
            </a:xfrm>
            <a:custGeom>
              <a:avLst/>
              <a:gdLst>
                <a:gd name="T0" fmla="*/ 0 w 595"/>
                <a:gd name="T1" fmla="*/ 0 h 82"/>
                <a:gd name="T2" fmla="*/ 595 w 595"/>
                <a:gd name="T3" fmla="*/ 0 h 82"/>
                <a:gd name="T4" fmla="*/ 593 w 595"/>
                <a:gd name="T5" fmla="*/ 21 h 82"/>
                <a:gd name="T6" fmla="*/ 591 w 595"/>
                <a:gd name="T7" fmla="*/ 38 h 82"/>
                <a:gd name="T8" fmla="*/ 590 w 595"/>
                <a:gd name="T9" fmla="*/ 53 h 82"/>
                <a:gd name="T10" fmla="*/ 588 w 595"/>
                <a:gd name="T11" fmla="*/ 82 h 82"/>
                <a:gd name="T12" fmla="*/ 7 w 595"/>
                <a:gd name="T13" fmla="*/ 82 h 82"/>
                <a:gd name="T14" fmla="*/ 5 w 595"/>
                <a:gd name="T15" fmla="*/ 53 h 82"/>
                <a:gd name="T16" fmla="*/ 4 w 595"/>
                <a:gd name="T17" fmla="*/ 38 h 82"/>
                <a:gd name="T18" fmla="*/ 2 w 595"/>
                <a:gd name="T19" fmla="*/ 21 h 82"/>
                <a:gd name="T20" fmla="*/ 0 w 595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82">
                  <a:moveTo>
                    <a:pt x="0" y="0"/>
                  </a:moveTo>
                  <a:lnTo>
                    <a:pt x="595" y="0"/>
                  </a:lnTo>
                  <a:lnTo>
                    <a:pt x="593" y="21"/>
                  </a:lnTo>
                  <a:lnTo>
                    <a:pt x="591" y="38"/>
                  </a:lnTo>
                  <a:lnTo>
                    <a:pt x="590" y="53"/>
                  </a:lnTo>
                  <a:lnTo>
                    <a:pt x="588" y="82"/>
                  </a:lnTo>
                  <a:lnTo>
                    <a:pt x="7" y="82"/>
                  </a:lnTo>
                  <a:lnTo>
                    <a:pt x="5" y="53"/>
                  </a:lnTo>
                  <a:lnTo>
                    <a:pt x="4" y="38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22"/>
            <p:cNvSpPr>
              <a:spLocks/>
            </p:cNvSpPr>
            <p:nvPr/>
          </p:nvSpPr>
          <p:spPr bwMode="auto">
            <a:xfrm>
              <a:off x="5954" y="3493"/>
              <a:ext cx="21" cy="54"/>
            </a:xfrm>
            <a:custGeom>
              <a:avLst/>
              <a:gdLst>
                <a:gd name="T0" fmla="*/ 0 w 83"/>
                <a:gd name="T1" fmla="*/ 0 h 217"/>
                <a:gd name="T2" fmla="*/ 83 w 83"/>
                <a:gd name="T3" fmla="*/ 0 h 217"/>
                <a:gd name="T4" fmla="*/ 41 w 83"/>
                <a:gd name="T5" fmla="*/ 217 h 217"/>
                <a:gd name="T6" fmla="*/ 0 w 8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7">
                  <a:moveTo>
                    <a:pt x="0" y="0"/>
                  </a:moveTo>
                  <a:lnTo>
                    <a:pt x="83" y="0"/>
                  </a:lnTo>
                  <a:lnTo>
                    <a:pt x="41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23"/>
            <p:cNvSpPr>
              <a:spLocks/>
            </p:cNvSpPr>
            <p:nvPr/>
          </p:nvSpPr>
          <p:spPr bwMode="auto">
            <a:xfrm>
              <a:off x="5905" y="3669"/>
              <a:ext cx="119" cy="31"/>
            </a:xfrm>
            <a:custGeom>
              <a:avLst/>
              <a:gdLst>
                <a:gd name="T0" fmla="*/ 0 w 477"/>
                <a:gd name="T1" fmla="*/ 0 h 126"/>
                <a:gd name="T2" fmla="*/ 477 w 477"/>
                <a:gd name="T3" fmla="*/ 0 h 126"/>
                <a:gd name="T4" fmla="*/ 453 w 477"/>
                <a:gd name="T5" fmla="*/ 32 h 126"/>
                <a:gd name="T6" fmla="*/ 425 w 477"/>
                <a:gd name="T7" fmla="*/ 59 h 126"/>
                <a:gd name="T8" fmla="*/ 394 w 477"/>
                <a:gd name="T9" fmla="*/ 82 h 126"/>
                <a:gd name="T10" fmla="*/ 359 w 477"/>
                <a:gd name="T11" fmla="*/ 101 h 126"/>
                <a:gd name="T12" fmla="*/ 322 w 477"/>
                <a:gd name="T13" fmla="*/ 114 h 126"/>
                <a:gd name="T14" fmla="*/ 281 w 477"/>
                <a:gd name="T15" fmla="*/ 123 h 126"/>
                <a:gd name="T16" fmla="*/ 238 w 477"/>
                <a:gd name="T17" fmla="*/ 126 h 126"/>
                <a:gd name="T18" fmla="*/ 196 w 477"/>
                <a:gd name="T19" fmla="*/ 123 h 126"/>
                <a:gd name="T20" fmla="*/ 156 w 477"/>
                <a:gd name="T21" fmla="*/ 114 h 126"/>
                <a:gd name="T22" fmla="*/ 118 w 477"/>
                <a:gd name="T23" fmla="*/ 101 h 126"/>
                <a:gd name="T24" fmla="*/ 83 w 477"/>
                <a:gd name="T25" fmla="*/ 82 h 126"/>
                <a:gd name="T26" fmla="*/ 52 w 477"/>
                <a:gd name="T27" fmla="*/ 59 h 126"/>
                <a:gd name="T28" fmla="*/ 24 w 477"/>
                <a:gd name="T29" fmla="*/ 32 h 126"/>
                <a:gd name="T30" fmla="*/ 0 w 477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126">
                  <a:moveTo>
                    <a:pt x="0" y="0"/>
                  </a:moveTo>
                  <a:lnTo>
                    <a:pt x="477" y="0"/>
                  </a:lnTo>
                  <a:lnTo>
                    <a:pt x="453" y="32"/>
                  </a:lnTo>
                  <a:lnTo>
                    <a:pt x="425" y="59"/>
                  </a:lnTo>
                  <a:lnTo>
                    <a:pt x="394" y="82"/>
                  </a:lnTo>
                  <a:lnTo>
                    <a:pt x="359" y="101"/>
                  </a:lnTo>
                  <a:lnTo>
                    <a:pt x="322" y="114"/>
                  </a:lnTo>
                  <a:lnTo>
                    <a:pt x="281" y="123"/>
                  </a:lnTo>
                  <a:lnTo>
                    <a:pt x="238" y="126"/>
                  </a:lnTo>
                  <a:lnTo>
                    <a:pt x="196" y="123"/>
                  </a:lnTo>
                  <a:lnTo>
                    <a:pt x="156" y="114"/>
                  </a:lnTo>
                  <a:lnTo>
                    <a:pt x="118" y="101"/>
                  </a:lnTo>
                  <a:lnTo>
                    <a:pt x="83" y="82"/>
                  </a:lnTo>
                  <a:lnTo>
                    <a:pt x="52" y="59"/>
                  </a:lnTo>
                  <a:lnTo>
                    <a:pt x="2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24"/>
            <p:cNvSpPr>
              <a:spLocks/>
            </p:cNvSpPr>
            <p:nvPr/>
          </p:nvSpPr>
          <p:spPr bwMode="auto">
            <a:xfrm>
              <a:off x="6330" y="3641"/>
              <a:ext cx="46" cy="118"/>
            </a:xfrm>
            <a:custGeom>
              <a:avLst/>
              <a:gdLst>
                <a:gd name="T0" fmla="*/ 44 w 184"/>
                <a:gd name="T1" fmla="*/ 0 h 473"/>
                <a:gd name="T2" fmla="*/ 138 w 184"/>
                <a:gd name="T3" fmla="*/ 0 h 473"/>
                <a:gd name="T4" fmla="*/ 151 w 184"/>
                <a:gd name="T5" fmla="*/ 2 h 473"/>
                <a:gd name="T6" fmla="*/ 162 w 184"/>
                <a:gd name="T7" fmla="*/ 6 h 473"/>
                <a:gd name="T8" fmla="*/ 172 w 184"/>
                <a:gd name="T9" fmla="*/ 14 h 473"/>
                <a:gd name="T10" fmla="*/ 180 w 184"/>
                <a:gd name="T11" fmla="*/ 25 h 473"/>
                <a:gd name="T12" fmla="*/ 184 w 184"/>
                <a:gd name="T13" fmla="*/ 39 h 473"/>
                <a:gd name="T14" fmla="*/ 183 w 184"/>
                <a:gd name="T15" fmla="*/ 52 h 473"/>
                <a:gd name="T16" fmla="*/ 177 w 184"/>
                <a:gd name="T17" fmla="*/ 66 h 473"/>
                <a:gd name="T18" fmla="*/ 127 w 184"/>
                <a:gd name="T19" fmla="*/ 141 h 473"/>
                <a:gd name="T20" fmla="*/ 151 w 184"/>
                <a:gd name="T21" fmla="*/ 340 h 473"/>
                <a:gd name="T22" fmla="*/ 105 w 184"/>
                <a:gd name="T23" fmla="*/ 463 h 473"/>
                <a:gd name="T24" fmla="*/ 100 w 184"/>
                <a:gd name="T25" fmla="*/ 470 h 473"/>
                <a:gd name="T26" fmla="*/ 94 w 184"/>
                <a:gd name="T27" fmla="*/ 473 h 473"/>
                <a:gd name="T28" fmla="*/ 88 w 184"/>
                <a:gd name="T29" fmla="*/ 473 h 473"/>
                <a:gd name="T30" fmla="*/ 82 w 184"/>
                <a:gd name="T31" fmla="*/ 470 h 473"/>
                <a:gd name="T32" fmla="*/ 78 w 184"/>
                <a:gd name="T33" fmla="*/ 463 h 473"/>
                <a:gd name="T34" fmla="*/ 32 w 184"/>
                <a:gd name="T35" fmla="*/ 340 h 473"/>
                <a:gd name="T36" fmla="*/ 55 w 184"/>
                <a:gd name="T37" fmla="*/ 141 h 473"/>
                <a:gd name="T38" fmla="*/ 5 w 184"/>
                <a:gd name="T39" fmla="*/ 66 h 473"/>
                <a:gd name="T40" fmla="*/ 0 w 184"/>
                <a:gd name="T41" fmla="*/ 52 h 473"/>
                <a:gd name="T42" fmla="*/ 0 w 184"/>
                <a:gd name="T43" fmla="*/ 39 h 473"/>
                <a:gd name="T44" fmla="*/ 3 w 184"/>
                <a:gd name="T45" fmla="*/ 25 h 473"/>
                <a:gd name="T46" fmla="*/ 11 w 184"/>
                <a:gd name="T47" fmla="*/ 14 h 473"/>
                <a:gd name="T48" fmla="*/ 20 w 184"/>
                <a:gd name="T49" fmla="*/ 6 h 473"/>
                <a:gd name="T50" fmla="*/ 32 w 184"/>
                <a:gd name="T51" fmla="*/ 2 h 473"/>
                <a:gd name="T52" fmla="*/ 44 w 184"/>
                <a:gd name="T5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473">
                  <a:moveTo>
                    <a:pt x="44" y="0"/>
                  </a:moveTo>
                  <a:lnTo>
                    <a:pt x="138" y="0"/>
                  </a:lnTo>
                  <a:lnTo>
                    <a:pt x="151" y="2"/>
                  </a:lnTo>
                  <a:lnTo>
                    <a:pt x="162" y="6"/>
                  </a:lnTo>
                  <a:lnTo>
                    <a:pt x="172" y="14"/>
                  </a:lnTo>
                  <a:lnTo>
                    <a:pt x="180" y="25"/>
                  </a:lnTo>
                  <a:lnTo>
                    <a:pt x="184" y="39"/>
                  </a:lnTo>
                  <a:lnTo>
                    <a:pt x="183" y="52"/>
                  </a:lnTo>
                  <a:lnTo>
                    <a:pt x="177" y="66"/>
                  </a:lnTo>
                  <a:lnTo>
                    <a:pt x="127" y="141"/>
                  </a:lnTo>
                  <a:lnTo>
                    <a:pt x="151" y="340"/>
                  </a:lnTo>
                  <a:lnTo>
                    <a:pt x="105" y="463"/>
                  </a:lnTo>
                  <a:lnTo>
                    <a:pt x="100" y="470"/>
                  </a:lnTo>
                  <a:lnTo>
                    <a:pt x="94" y="473"/>
                  </a:lnTo>
                  <a:lnTo>
                    <a:pt x="88" y="473"/>
                  </a:lnTo>
                  <a:lnTo>
                    <a:pt x="82" y="470"/>
                  </a:lnTo>
                  <a:lnTo>
                    <a:pt x="78" y="463"/>
                  </a:lnTo>
                  <a:lnTo>
                    <a:pt x="32" y="340"/>
                  </a:lnTo>
                  <a:lnTo>
                    <a:pt x="55" y="141"/>
                  </a:lnTo>
                  <a:lnTo>
                    <a:pt x="5" y="6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2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:a16="http://schemas.microsoft.com/office/drawing/2014/main" xmlns="" id="{80685417-3F23-41A3-9F1C-7376274612E8}"/>
              </a:ext>
            </a:extLst>
          </p:cNvPr>
          <p:cNvSpPr/>
          <p:nvPr/>
        </p:nvSpPr>
        <p:spPr>
          <a:xfrm>
            <a:off x="419199" y="2796047"/>
            <a:ext cx="3548053" cy="187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xmlns="" id="{6DF07437-FD51-4A11-9A5E-3B112D5BF500}"/>
              </a:ext>
            </a:extLst>
          </p:cNvPr>
          <p:cNvSpPr/>
          <p:nvPr/>
        </p:nvSpPr>
        <p:spPr>
          <a:xfrm>
            <a:off x="5936283" y="2786920"/>
            <a:ext cx="3550519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xmlns="" id="{20EA24C2-E6FC-4848-9E71-B78511C55A4C}"/>
              </a:ext>
            </a:extLst>
          </p:cNvPr>
          <p:cNvGrpSpPr/>
          <p:nvPr/>
        </p:nvGrpSpPr>
        <p:grpSpPr>
          <a:xfrm>
            <a:off x="3642407" y="2080481"/>
            <a:ext cx="1171893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:a16="http://schemas.microsoft.com/office/drawing/2014/main" xmlns="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xmlns="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:a16="http://schemas.microsoft.com/office/drawing/2014/main" xmlns="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:a16="http://schemas.microsoft.com/office/drawing/2014/main" xmlns="" id="{E8014414-78BC-43A4-8BD4-D431A7649B3C}"/>
              </a:ext>
            </a:extLst>
          </p:cNvPr>
          <p:cNvGrpSpPr/>
          <p:nvPr/>
        </p:nvGrpSpPr>
        <p:grpSpPr>
          <a:xfrm>
            <a:off x="5076815" y="2066840"/>
            <a:ext cx="117013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:a16="http://schemas.microsoft.com/office/drawing/2014/main" xmlns="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xmlns="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:a16="http://schemas.microsoft.com/office/drawing/2014/main" xmlns="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11DAC48-1F05-4643-9828-AC0712A4FDC3}"/>
              </a:ext>
            </a:extLst>
          </p:cNvPr>
          <p:cNvSpPr txBox="1"/>
          <p:nvPr/>
        </p:nvSpPr>
        <p:spPr>
          <a:xfrm>
            <a:off x="511383" y="2926488"/>
            <a:ext cx="343907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B6586C-CF85-44F7-91FF-F0477E24346B}"/>
              </a:ext>
            </a:extLst>
          </p:cNvPr>
          <p:cNvSpPr txBox="1"/>
          <p:nvPr/>
        </p:nvSpPr>
        <p:spPr>
          <a:xfrm>
            <a:off x="6107940" y="2878157"/>
            <a:ext cx="3366795" cy="19543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:a16="http://schemas.microsoft.com/office/drawing/2014/main" xmlns="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75141" y="4659128"/>
            <a:ext cx="987079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20" name="Group 836"/>
          <p:cNvGrpSpPr>
            <a:grpSpLocks noChangeAspect="1"/>
          </p:cNvGrpSpPr>
          <p:nvPr/>
        </p:nvGrpSpPr>
        <p:grpSpPr bwMode="auto">
          <a:xfrm>
            <a:off x="481934" y="1737487"/>
            <a:ext cx="491330" cy="834454"/>
            <a:chOff x="536" y="300"/>
            <a:chExt cx="687" cy="948"/>
          </a:xfrm>
          <a:solidFill>
            <a:schemeClr val="accent4">
              <a:lumMod val="75000"/>
            </a:schemeClr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6424" y="1550847"/>
            <a:ext cx="297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56578" y="1248413"/>
            <a:ext cx="3204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93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E6487DA-5AE9-4603-8E5C-A18E67CE9967}"/>
              </a:ext>
            </a:extLst>
          </p:cNvPr>
          <p:cNvSpPr txBox="1"/>
          <p:nvPr/>
        </p:nvSpPr>
        <p:spPr>
          <a:xfrm flipH="1">
            <a:off x="333413" y="4878001"/>
            <a:ext cx="2732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социально-экономического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развития города</a:t>
            </a:r>
            <a:endParaRPr lang="ru-RU" sz="2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632426" y="4896661"/>
            <a:ext cx="273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95530" y="4896328"/>
            <a:ext cx="273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Муниципальные программы города</a:t>
            </a:r>
          </a:p>
        </p:txBody>
      </p:sp>
      <p:pic>
        <p:nvPicPr>
          <p:cNvPr id="6" name="Рисунок 5" descr="Диаграмма с подъемом">
            <a:extLst>
              <a:ext uri="{FF2B5EF4-FFF2-40B4-BE49-F238E27FC236}">
                <a16:creationId xmlns:a16="http://schemas.microsoft.com/office/drawing/2014/main" xmlns="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3436" y="2753854"/>
            <a:ext cx="1618889" cy="1992479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:a16="http://schemas.microsoft.com/office/drawing/2014/main" xmlns="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23414" y="2445983"/>
            <a:ext cx="1945758" cy="2394779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:a16="http://schemas.microsoft.com/office/drawing/2014/main" xmlns="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78995" y="2753854"/>
            <a:ext cx="1877825" cy="206891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1"/>
            <a:ext cx="9906000" cy="17969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 ГОРОДСКОГО ОКРУГА ЕВПАТОРИЯ РЕСПУБЛИКИ КРЫМ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573133" y="3023397"/>
            <a:ext cx="387041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БЮДЖЕТ?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4925715</TotalTime>
  <Words>3246</Words>
  <Application>Microsoft Office PowerPoint</Application>
  <PresentationFormat>Лист A4 (210x297 мм)</PresentationFormat>
  <Paragraphs>463</Paragraphs>
  <Slides>42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Исполнительная</vt:lpstr>
      <vt:lpstr>Презентация PowerPoint</vt:lpstr>
      <vt:lpstr>Основные понятия и определения</vt:lpstr>
      <vt:lpstr>Презентация PowerPoint</vt:lpstr>
      <vt:lpstr>ЧТО ТАКОЕ БЮДЖЕТ ДЛЯ ГРАЖДАН?</vt:lpstr>
      <vt:lpstr>Презентация PowerPoint</vt:lpstr>
      <vt:lpstr>ВОЗМОЖНОСТЬ ВЛИЯНИЯ ГРАЖДАНИНА НА СОСТАВ БЮДЖЕТА</vt:lpstr>
      <vt:lpstr>ГРАЖДАНИН, ЕГО УЧАСТИЕ В БЮДЖЕТНОМ ПРОЦЕССЕ</vt:lpstr>
      <vt:lpstr>ОСНОВЫ СОСТАВЛЕНИЯ ПРОЕКТА БЮДЖЕТА ГОРОДСКОГО ОКРУГА ЕВПАТОРИЯ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 </vt:lpstr>
      <vt:lpstr> МЕЖБЮДЖЕТНЫЕ ТРАНСФЕРТЫ   – денежные средства, перечисляемые из одного бюджета бюджетной системы РФ другому, и являются основным видом безвозмездных перечислений  </vt:lpstr>
      <vt:lpstr>  Основные направления налоговой политики города Евпатории  на 2024 год и на плановый период 2025 и 2026 годов  </vt:lpstr>
      <vt:lpstr>Презентация PowerPoint</vt:lpstr>
      <vt:lpstr>  Основные направления бюджетной политики города Евпатории  на 2024 год и на плановый период 2025 и 2026 годов  </vt:lpstr>
      <vt:lpstr>Презентация PowerPoint</vt:lpstr>
      <vt:lpstr>Презентация PowerPoint</vt:lpstr>
      <vt:lpstr> Основные показатели прогноза социально-экономического развития муниципального образования городской округ Евпатория Республики Крым на 2024 год и на плановый  период 2025 и 2026 годов</vt:lpstr>
      <vt:lpstr>Презентация PowerPoint</vt:lpstr>
      <vt:lpstr>Основные параметры бюджета городского округа Евпатория на 2024 год и на плановый период 2025 и 2026 годов (тыс.руб.)</vt:lpstr>
      <vt:lpstr>Презентация PowerPoint</vt:lpstr>
      <vt:lpstr>Доходы бюджета муниципального образования городской округ Евпатория Республики Крым на 2024-2026 годы, млн. руб.</vt:lpstr>
      <vt:lpstr>Налог на доходы физических лиц (с учетом дополнительного норматива), зачисляемый  в бюджет городского округа Евпатория,  на 2024-2026 годы (тыс. руб.)</vt:lpstr>
      <vt:lpstr>Динамика поступления доходов от уплаты  акцизов на  нефтепродукты в бюджет городского округа Евпатория 2024-2026 годы (тыс. руб.)</vt:lpstr>
      <vt:lpstr>Налог, взимаемый в связи с применением упрощенной системы налогообложения, зачисляемый в бюджет городского округа Евпатория,  на 2024-2026 годы (тыс. руб.)</vt:lpstr>
      <vt:lpstr>Единый сельскохозяйственный налог, зачисляемый  в бюджет городского округа Евпатория, на 2024-2026 годы (тыс. руб.)</vt:lpstr>
      <vt:lpstr>Налог, взимаемый в связи с применением патентной системы налогообложения, зачисляемый в бюджет городского округа Евпатория,  на 2024-2026 годы (тыс. руб.)</vt:lpstr>
      <vt:lpstr>Налог на имущество физических лиц, зачисляемый в бюджет городского округа Евпатория, на  2024-2026 годы (тыс. руб.)</vt:lpstr>
      <vt:lpstr>Земельный налог, зачисляемый в бюджет городского округа Евпатория,  на 2024-2026 годы (тыс. руб.)</vt:lpstr>
      <vt:lpstr>Государственная пошлина, зачисляемая в бюджет городского округа Евпатория, на  2024-2026 годы (тыс. руб.)</vt:lpstr>
      <vt:lpstr>Доходы от использования муниципального имущества, зачисляемые в бюджет городского округа Евпатория  Республики Крым,  на 2024-2026 годы (тыс. руб.)</vt:lpstr>
      <vt:lpstr>Доходы от платы за негативное воздействие на окружающую среду, зачисляемые в бюджет городского округа Евпатория,  на 2024-2026 годы (тыс. руб.)</vt:lpstr>
      <vt:lpstr>Презентация PowerPoint</vt:lpstr>
      <vt:lpstr>Штрафы, санкции, возмещение ущерба, зачисляемые в бюджет городского округа Евпатория, на  2024-2026 годы (тыс. руб.)</vt:lpstr>
      <vt:lpstr>Безвозмездные поступления на 2024 год и на плановый период 2025-2026 годов (тыс. руб)</vt:lpstr>
      <vt:lpstr>Презентация PowerPoint</vt:lpstr>
      <vt:lpstr>Применение программно-целевого метода  на 2024-2026 годы (17 муниципальных программ)</vt:lpstr>
      <vt:lpstr>Расходы бюджета муниципального образования городской округ Евпатория Республики Крым  на 2024-2026 годы, млн. руб.</vt:lpstr>
      <vt:lpstr>         Структура расходов бюджета муниципального образования городской округ Евпатории Республики Крым на 2024-2026 годы</vt:lpstr>
    </vt:vector>
  </TitlesOfParts>
  <Company>ASS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Reanimator 98</dc:creator>
  <cp:lastModifiedBy>Виктория</cp:lastModifiedBy>
  <cp:revision>2335</cp:revision>
  <cp:lastPrinted>2023-11-22T07:47:12Z</cp:lastPrinted>
  <dcterms:created xsi:type="dcterms:W3CDTF">2001-12-12T04:33:03Z</dcterms:created>
  <dcterms:modified xsi:type="dcterms:W3CDTF">2023-12-19T10:56:19Z</dcterms:modified>
</cp:coreProperties>
</file>