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43" r:id="rId2"/>
    <p:sldId id="521" r:id="rId3"/>
    <p:sldId id="522" r:id="rId4"/>
    <p:sldId id="523" r:id="rId5"/>
    <p:sldId id="535" r:id="rId6"/>
    <p:sldId id="525" r:id="rId7"/>
    <p:sldId id="526" r:id="rId8"/>
    <p:sldId id="454" r:id="rId9"/>
    <p:sldId id="527" r:id="rId10"/>
    <p:sldId id="528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3" r:id="rId33"/>
    <p:sldId id="574" r:id="rId34"/>
    <p:sldId id="575" r:id="rId35"/>
    <p:sldId id="576" r:id="rId36"/>
    <p:sldId id="577" r:id="rId37"/>
    <p:sldId id="578" r:id="rId38"/>
    <p:sldId id="514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C9CDC"/>
    <a:srgbClr val="FFFFCC"/>
    <a:srgbClr val="56426E"/>
    <a:srgbClr val="53548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084" autoAdjust="0"/>
  </p:normalViewPr>
  <p:slideViewPr>
    <p:cSldViewPr>
      <p:cViewPr>
        <p:scale>
          <a:sx n="90" d="100"/>
          <a:sy n="90" d="100"/>
        </p:scale>
        <p:origin x="-153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7501458151064457E-2"/>
          <c:y val="3.0831228624714786E-2"/>
          <c:w val="0.6305579858073296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783.6</c:v>
                </c:pt>
                <c:pt idx="1">
                  <c:v>785.2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660,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660.2</c:v>
                </c:pt>
                <c:pt idx="1">
                  <c:v>702.6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119549558245806E-2"/>
                  <c:y val="-1.12241306435779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3 586,0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3 591,4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3586</c:v>
                </c:pt>
                <c:pt idx="1">
                  <c:v>3591.4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753984"/>
        <c:axId val="229755520"/>
        <c:axId val="0"/>
      </c:bar3DChart>
      <c:catAx>
        <c:axId val="229753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9755520"/>
        <c:crosses val="autoZero"/>
        <c:auto val="1"/>
        <c:lblAlgn val="ctr"/>
        <c:lblOffset val="100"/>
        <c:noMultiLvlLbl val="0"/>
      </c:catAx>
      <c:valAx>
        <c:axId val="229755520"/>
        <c:scaling>
          <c:orientation val="minMax"/>
          <c:max val="5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229753984"/>
        <c:crosses val="autoZero"/>
        <c:crossBetween val="between"/>
        <c:minorUnit val="500"/>
      </c:valAx>
    </c:plotArea>
    <c:legend>
      <c:legendPos val="r"/>
      <c:layout>
        <c:manualLayout>
          <c:xMode val="edge"/>
          <c:yMode val="edge"/>
          <c:x val="0.68992672790901133"/>
          <c:y val="0.29160821685904192"/>
          <c:w val="0.31007327209098862"/>
          <c:h val="0.41678334533446254"/>
        </c:manualLayout>
      </c:layout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805835781452336E-2"/>
          <c:y val="3.0831228624714786E-2"/>
          <c:w val="0.51346036688091123"/>
          <c:h val="0.885572422051600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3.4598045572349884E-2"/>
                  <c:y val="-0.438612233528217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55384010155522E-2"/>
                  <c:y val="-0.444753331497621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13.8</c:v>
                </c:pt>
                <c:pt idx="1">
                  <c:v>16.899999999999999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924992"/>
        <c:axId val="139926528"/>
        <c:axId val="0"/>
      </c:bar3DChart>
      <c:catAx>
        <c:axId val="139924992"/>
        <c:scaling>
          <c:orientation val="minMax"/>
        </c:scaling>
        <c:delete val="1"/>
        <c:axPos val="b"/>
        <c:majorTickMark val="out"/>
        <c:minorTickMark val="none"/>
        <c:tickLblPos val="low"/>
        <c:crossAx val="139926528"/>
        <c:crossesAt val="9"/>
        <c:auto val="1"/>
        <c:lblAlgn val="ctr"/>
        <c:lblOffset val="100"/>
        <c:noMultiLvlLbl val="0"/>
      </c:catAx>
      <c:valAx>
        <c:axId val="139926528"/>
        <c:scaling>
          <c:orientation val="minMax"/>
          <c:max val="14"/>
          <c:min val="2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139924992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4490584834836199E-2"/>
          <c:y val="3.0831228624714786E-2"/>
          <c:w val="0.5322538160605105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00219966451815E-2"/>
                  <c:y val="-0.389310632151983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989984719366334E-3"/>
                  <c:y val="-0.393104469873717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380233708094363E-2"/>
                  <c:y val="-0.366068214642817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396.4</c:v>
                </c:pt>
                <c:pt idx="1">
                  <c:v>397.2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0444800"/>
        <c:axId val="140446336"/>
        <c:axId val="0"/>
      </c:bar3DChart>
      <c:catAx>
        <c:axId val="140444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446336"/>
        <c:crossesAt val="9"/>
        <c:auto val="1"/>
        <c:lblAlgn val="ctr"/>
        <c:lblOffset val="100"/>
        <c:noMultiLvlLbl val="0"/>
      </c:catAx>
      <c:valAx>
        <c:axId val="140446336"/>
        <c:scaling>
          <c:orientation val="minMax"/>
          <c:max val="4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0444800"/>
        <c:crosses val="autoZero"/>
        <c:crossBetween val="between"/>
        <c:majorUnit val="5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4490584834836199E-2"/>
          <c:y val="3.0831228624714786E-2"/>
          <c:w val="0.55682986498767895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432028499565622E-3"/>
                  <c:y val="-3.458634466300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18,8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32.9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456320"/>
        <c:axId val="140457856"/>
        <c:axId val="0"/>
      </c:bar3DChart>
      <c:catAx>
        <c:axId val="140456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457856"/>
        <c:crosses val="autoZero"/>
        <c:auto val="1"/>
        <c:lblAlgn val="ctr"/>
        <c:lblOffset val="100"/>
        <c:noMultiLvlLbl val="0"/>
      </c:catAx>
      <c:valAx>
        <c:axId val="140457856"/>
        <c:scaling>
          <c:orientation val="minMax"/>
          <c:max val="40"/>
          <c:min val="1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0456320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266776139597862E-2"/>
          <c:y val="3.0831228624714786E-2"/>
          <c:w val="0.5904088795915178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5.7270059424291607E-2"/>
                  <c:y val="-0.319037619467016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392437877272892E-2"/>
                  <c:y val="-0.402437733993520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2074909472572E-2"/>
                  <c:y val="-0.39093373334619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28.1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2707456"/>
        <c:axId val="152708992"/>
        <c:axId val="0"/>
      </c:bar3DChart>
      <c:catAx>
        <c:axId val="152707456"/>
        <c:scaling>
          <c:orientation val="minMax"/>
        </c:scaling>
        <c:delete val="1"/>
        <c:axPos val="b"/>
        <c:majorTickMark val="out"/>
        <c:minorTickMark val="none"/>
        <c:tickLblPos val="low"/>
        <c:crossAx val="152708992"/>
        <c:crossesAt val="9"/>
        <c:auto val="1"/>
        <c:lblAlgn val="ctr"/>
        <c:lblOffset val="100"/>
        <c:noMultiLvlLbl val="0"/>
      </c:catAx>
      <c:valAx>
        <c:axId val="152708992"/>
        <c:scaling>
          <c:orientation val="minMax"/>
          <c:max val="28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2707456"/>
        <c:crosses val="autoZero"/>
        <c:crossBetween val="between"/>
        <c:majorUnit val="4"/>
        <c:minorUnit val="0.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4.7199588482941819E-2"/>
          <c:y val="3.0831228624714786E-2"/>
          <c:w val="0.5823579448715273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8837.6</c:v>
                </c:pt>
                <c:pt idx="1">
                  <c:v>9687.7999999999993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2777472"/>
        <c:axId val="152779008"/>
        <c:axId val="0"/>
      </c:bar3DChart>
      <c:catAx>
        <c:axId val="15277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2779008"/>
        <c:crossesAt val="1"/>
        <c:auto val="1"/>
        <c:lblAlgn val="ctr"/>
        <c:lblOffset val="100"/>
        <c:noMultiLvlLbl val="0"/>
      </c:catAx>
      <c:valAx>
        <c:axId val="152779008"/>
        <c:scaling>
          <c:orientation val="minMax"/>
          <c:max val="10000"/>
          <c:min val="2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crossAx val="152777472"/>
        <c:crosses val="autoZero"/>
        <c:crossBetween val="between"/>
        <c:majorUnit val="2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3349328975387512"/>
          <c:y val="3.3409791350220694E-2"/>
          <c:w val="0.84999331451493076"/>
          <c:h val="0.84061733095742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поступления от использования имущества, находящегося в собственности городских округов </c:v>
                </c:pt>
              </c:strCache>
            </c:strRef>
          </c:tx>
          <c:spPr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368709032329743E-2"/>
                  <c:y val="-5.60458071168931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2 987,2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38668543001396E-2"/>
                  <c:y val="-4.02287069824792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4 597,2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67924528301886E-2"/>
                  <c:y val="0.35842614112930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3111.2</c:v>
                </c:pt>
                <c:pt idx="1">
                  <c:v>5597.2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950272"/>
        <c:axId val="152951808"/>
        <c:axId val="0"/>
      </c:bar3DChart>
      <c:catAx>
        <c:axId val="15295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52951808"/>
        <c:crosses val="autoZero"/>
        <c:auto val="1"/>
        <c:lblAlgn val="ctr"/>
        <c:lblOffset val="100"/>
        <c:noMultiLvlLbl val="0"/>
      </c:catAx>
      <c:valAx>
        <c:axId val="152951808"/>
        <c:scaling>
          <c:orientation val="minMax"/>
          <c:max val="5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2950272"/>
        <c:crosses val="autoZero"/>
        <c:crossBetween val="between"/>
        <c:majorUnit val="500"/>
        <c:minorUnit val="500"/>
      </c:valAx>
      <c:sp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3349328975387512"/>
          <c:y val="3.3409791350220694E-2"/>
          <c:w val="0.84999331451493076"/>
          <c:h val="0.840617330957421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поступления от использования имущества, находящегося в собственности городских округов </c:v>
                </c:pt>
              </c:strCache>
            </c:strRef>
          </c:tx>
          <c:spPr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69413654893045E-2"/>
                  <c:y val="0.364058866030219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99694620825605E-2"/>
                  <c:y val="0.392683814797522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67924528301886E-2"/>
                  <c:y val="0.35842614112930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61.4</c:v>
                </c:pt>
                <c:pt idx="1">
                  <c:v>64.2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031808"/>
        <c:axId val="153033344"/>
        <c:axId val="0"/>
      </c:bar3DChart>
      <c:catAx>
        <c:axId val="15303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53033344"/>
        <c:crosses val="autoZero"/>
        <c:auto val="1"/>
        <c:lblAlgn val="ctr"/>
        <c:lblOffset val="100"/>
        <c:noMultiLvlLbl val="0"/>
      </c:catAx>
      <c:valAx>
        <c:axId val="153033344"/>
        <c:scaling>
          <c:orientation val="minMax"/>
          <c:max val="65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0" sourceLinked="1"/>
        <c:majorTickMark val="out"/>
        <c:minorTickMark val="none"/>
        <c:tickLblPos val="nextTo"/>
        <c:crossAx val="153031808"/>
        <c:crosses val="autoZero"/>
        <c:crossBetween val="between"/>
        <c:majorUnit val="10"/>
        <c:minorUnit val="5"/>
      </c:valAx>
      <c:sp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</a:t>
            </a:r>
          </a:p>
          <a:p>
            <a:pPr>
              <a:defRPr sz="1600"/>
            </a:pPr>
            <a:r>
              <a:rPr lang="ru-RU" sz="1600" b="1" i="0" u="none" strike="noStrike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окружающую среду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993615433876817"/>
          <c:y val="6.8485541180355908E-4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4.846888597077556E-2"/>
          <c:y val="3.3336489674817921E-2"/>
          <c:w val="0.6305579858073296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00048775068353E-2"/>
                  <c:y val="-0.397285575575316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58092641919643E-2"/>
                  <c:y val="-0.402007653639702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1286,0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19549558245806E-2"/>
                  <c:y val="-0.123506634727039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1323.9</c:v>
                </c:pt>
                <c:pt idx="1">
                  <c:v>1386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080576"/>
        <c:axId val="153082112"/>
        <c:axId val="0"/>
      </c:bar3DChart>
      <c:catAx>
        <c:axId val="15308057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7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3082112"/>
        <c:crosses val="autoZero"/>
        <c:auto val="1"/>
        <c:lblAlgn val="ctr"/>
        <c:lblOffset val="100"/>
        <c:noMultiLvlLbl val="0"/>
      </c:catAx>
      <c:valAx>
        <c:axId val="153082112"/>
        <c:scaling>
          <c:orientation val="minMax"/>
          <c:max val="1500"/>
          <c:min val="5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3080576"/>
        <c:crosses val="autoZero"/>
        <c:crossBetween val="between"/>
        <c:majorUnit val="250"/>
        <c:minorUnit val="100"/>
      </c:valAx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7501458151064457E-2"/>
          <c:y val="3.0831228624714786E-2"/>
          <c:w val="0.6305579858073296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29.9</c:v>
                </c:pt>
                <c:pt idx="1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53047424"/>
        <c:axId val="153048960"/>
        <c:axId val="0"/>
      </c:bar3DChart>
      <c:catAx>
        <c:axId val="153047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53048960"/>
        <c:crossesAt val="10"/>
        <c:auto val="1"/>
        <c:lblAlgn val="ctr"/>
        <c:lblOffset val="100"/>
        <c:noMultiLvlLbl val="0"/>
      </c:catAx>
      <c:valAx>
        <c:axId val="153048960"/>
        <c:scaling>
          <c:orientation val="minMax"/>
          <c:max val="32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3047424"/>
        <c:crosses val="autoZero"/>
        <c:crossBetween val="between"/>
        <c:majorUnit val="4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7501458151064457E-2"/>
          <c:y val="3.0831228624714786E-2"/>
          <c:w val="0.58429721378863186"/>
          <c:h val="0.897324017328224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91.7</c:v>
                </c:pt>
                <c:pt idx="1">
                  <c:v>115.9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40166656"/>
        <c:axId val="140168192"/>
        <c:axId val="0"/>
      </c:bar3DChart>
      <c:catAx>
        <c:axId val="140166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168192"/>
        <c:crossesAt val="10"/>
        <c:auto val="1"/>
        <c:lblAlgn val="ctr"/>
        <c:lblOffset val="100"/>
        <c:noMultiLvlLbl val="0"/>
      </c:catAx>
      <c:valAx>
        <c:axId val="140168192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0166656"/>
        <c:crosses val="autoZero"/>
        <c:crossBetween val="between"/>
        <c:majorUnit val="10"/>
        <c:min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7501458151064457E-2"/>
          <c:y val="3.0831228624714786E-2"/>
          <c:w val="0.5597211648614635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19,3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536.9</c:v>
                </c:pt>
                <c:pt idx="1">
                  <c:v>536.9</c:v>
                </c:pt>
                <c:pt idx="2">
                  <c:v>530.4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077184"/>
        <c:axId val="230078720"/>
        <c:axId val="0"/>
      </c:bar3DChart>
      <c:catAx>
        <c:axId val="230077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0078720"/>
        <c:crosses val="autoZero"/>
        <c:auto val="1"/>
        <c:lblAlgn val="ctr"/>
        <c:lblOffset val="100"/>
        <c:noMultiLvlLbl val="0"/>
      </c:catAx>
      <c:valAx>
        <c:axId val="230078720"/>
        <c:scaling>
          <c:orientation val="minMax"/>
          <c:max val="56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3007718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8314991144774764"/>
          <c:y val="4.3541034560202023E-2"/>
          <c:w val="0.81605991789047583"/>
          <c:h val="0.88167007015005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408153995961233"/>
                  <c:y val="2.6038349337912055E-2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38623159518223E-2"/>
                  <c:y val="-5.90524718256829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692302162504816E-2"/>
                  <c:y val="7.5107158684527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15.8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54269952"/>
        <c:axId val="154337280"/>
        <c:axId val="0"/>
      </c:bar3DChart>
      <c:catAx>
        <c:axId val="154269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54337280"/>
        <c:crosses val="autoZero"/>
        <c:auto val="1"/>
        <c:lblAlgn val="ctr"/>
        <c:lblOffset val="100"/>
        <c:noMultiLvlLbl val="0"/>
      </c:catAx>
      <c:valAx>
        <c:axId val="154337280"/>
        <c:scaling>
          <c:orientation val="minMax"/>
          <c:max val="16"/>
          <c:min val="3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cross"/>
        <c:tickLblPos val="nextTo"/>
        <c:crossAx val="154269952"/>
        <c:crosses val="autoZero"/>
        <c:crossBetween val="between"/>
        <c:majorUnit val="2"/>
      </c:valAx>
      <c:sp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18314992182329184"/>
          <c:y val="3.3372609038108104E-2"/>
          <c:w val="0.81605991789047583"/>
          <c:h val="0.88167007015005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69457641961352E-2"/>
                  <c:y val="-3.49721429455016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140932053301265E-3"/>
                  <c:y val="-4.12577449096872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193645150538831E-2"/>
                  <c:y val="-1.31120515338494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  <c:pt idx="1">
                  <c:v>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392448"/>
        <c:axId val="154393984"/>
        <c:axId val="0"/>
      </c:bar3DChart>
      <c:catAx>
        <c:axId val="154392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54393984"/>
        <c:crosses val="autoZero"/>
        <c:auto val="1"/>
        <c:lblAlgn val="ctr"/>
        <c:lblOffset val="100"/>
        <c:noMultiLvlLbl val="0"/>
      </c:catAx>
      <c:valAx>
        <c:axId val="154393984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4392448"/>
        <c:crosses val="autoZero"/>
        <c:crossBetween val="between"/>
        <c:majorUnit val="2"/>
        <c:minorUnit val="1"/>
      </c:valAx>
      <c:sp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7501434266866518E-2"/>
          <c:y val="2.7452170041701265E-2"/>
          <c:w val="0.69994920874001254"/>
          <c:h val="0.848170166822773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0000CC"/>
            </a:soli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7.3258025975255934E-3"/>
                  <c:y val="1.964171574636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735948282613407E-2"/>
                  <c:y val="2.15254239622243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28.8</c:v>
                </c:pt>
                <c:pt idx="1">
                  <c:v>28.8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C9CDC"/>
            </a:solidFill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1 842,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1 818,2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1842.7</c:v>
                </c:pt>
                <c:pt idx="1">
                  <c:v>1818.2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</a:t>
                    </a:r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703,8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</a:t>
                    </a:r>
                    <a:r>
                      <a:rPr lang="en-US" dirty="0" smtClean="0"/>
                      <a:t>738,5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1703.8</c:v>
                </c:pt>
                <c:pt idx="1">
                  <c:v>1738.5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10.6</c:v>
                </c:pt>
                <c:pt idx="1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570112"/>
        <c:axId val="154584192"/>
        <c:axId val="0"/>
      </c:bar3DChart>
      <c:catAx>
        <c:axId val="154570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584192"/>
        <c:crosses val="autoZero"/>
        <c:auto val="1"/>
        <c:lblAlgn val="ctr"/>
        <c:lblOffset val="100"/>
        <c:noMultiLvlLbl val="0"/>
      </c:catAx>
      <c:valAx>
        <c:axId val="154584192"/>
        <c:scaling>
          <c:orientation val="minMax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457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5353539952756"/>
          <c:y val="0.1746774924312309"/>
          <c:w val="0.24646464600472442"/>
          <c:h val="0.6185074774855062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5597211648614635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903744"/>
        <c:axId val="139905280"/>
        <c:axId val="0"/>
      </c:bar3DChart>
      <c:catAx>
        <c:axId val="13990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905280"/>
        <c:crosses val="autoZero"/>
        <c:auto val="1"/>
        <c:lblAlgn val="ctr"/>
        <c:lblOffset val="100"/>
        <c:noMultiLvlLbl val="0"/>
      </c:catAx>
      <c:valAx>
        <c:axId val="139905280"/>
        <c:scaling>
          <c:orientation val="minMax"/>
          <c:min val="6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3990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4490584834836199E-2"/>
          <c:y val="3.0831228624714786E-2"/>
          <c:w val="0.55682986498767895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467646582073759E-2"/>
                  <c:y val="1.12238342675868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81598219505666E-2"/>
                  <c:y val="2.57860480830611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132.80000000000001</c:v>
                </c:pt>
                <c:pt idx="1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730944"/>
        <c:axId val="139732480"/>
        <c:axId val="0"/>
      </c:bar3DChart>
      <c:catAx>
        <c:axId val="139730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732480"/>
        <c:crosses val="autoZero"/>
        <c:auto val="1"/>
        <c:lblAlgn val="ctr"/>
        <c:lblOffset val="100"/>
        <c:noMultiLvlLbl val="0"/>
      </c:catAx>
      <c:valAx>
        <c:axId val="139732480"/>
        <c:scaling>
          <c:orientation val="minMax"/>
          <c:max val="145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39730944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3.0831228624714786E-2"/>
          <c:w val="0.49177561782752738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7250246329642789E-2"/>
                  <c:y val="-0.326234060847903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2 219,6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08363369461681E-2"/>
                  <c:y val="-0.418489017681330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187,2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19549558245858E-2"/>
                  <c:y val="-0.392703080095236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3 614,1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2419.6</c:v>
                </c:pt>
                <c:pt idx="1">
                  <c:v>3387.2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738112"/>
        <c:axId val="139744000"/>
        <c:axId val="0"/>
      </c:bar3DChart>
      <c:catAx>
        <c:axId val="139738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744000"/>
        <c:crosses val="autoZero"/>
        <c:auto val="1"/>
        <c:lblAlgn val="ctr"/>
        <c:lblOffset val="100"/>
        <c:noMultiLvlLbl val="0"/>
      </c:catAx>
      <c:valAx>
        <c:axId val="139744000"/>
        <c:scaling>
          <c:orientation val="minMax"/>
          <c:max val="3500"/>
          <c:min val="2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139738112"/>
        <c:crosses val="autoZero"/>
        <c:crossBetween val="between"/>
        <c:majorUnit val="4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6.8860799567889028E-2"/>
          <c:y val="3.0831228624714786E-2"/>
          <c:w val="0.49147000830079401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63,0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26.6</c:v>
                </c:pt>
                <c:pt idx="1">
                  <c:v>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790592"/>
        <c:axId val="139812864"/>
        <c:axId val="0"/>
      </c:bar3DChart>
      <c:catAx>
        <c:axId val="13979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9812864"/>
        <c:crosses val="autoZero"/>
        <c:auto val="1"/>
        <c:lblAlgn val="ctr"/>
        <c:lblOffset val="100"/>
        <c:tickLblSkip val="1"/>
        <c:noMultiLvlLbl val="0"/>
      </c:catAx>
      <c:valAx>
        <c:axId val="139812864"/>
        <c:scaling>
          <c:orientation val="minMax"/>
          <c:max val="3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139790592"/>
        <c:crosses val="autoZero"/>
        <c:crossBetween val="between"/>
        <c:majorUnit val="5"/>
        <c:min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4490584834836199E-2"/>
          <c:y val="3.0831228624714786E-2"/>
          <c:w val="0.55682986498767895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432098765432098E-3"/>
                  <c:y val="1.12239096961243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0748787475344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46,6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43.5</c:v>
                </c:pt>
                <c:pt idx="1">
                  <c:v>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049024"/>
        <c:axId val="140181888"/>
        <c:axId val="0"/>
      </c:bar3DChart>
      <c:catAx>
        <c:axId val="14004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0181888"/>
        <c:crosses val="autoZero"/>
        <c:auto val="1"/>
        <c:lblAlgn val="ctr"/>
        <c:lblOffset val="100"/>
        <c:noMultiLvlLbl val="0"/>
      </c:catAx>
      <c:valAx>
        <c:axId val="140181888"/>
        <c:scaling>
          <c:orientation val="minMax"/>
          <c:max val="45"/>
          <c:min val="5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0049024"/>
        <c:crosses val="autoZero"/>
        <c:crossBetween val="between"/>
        <c:majorUnit val="5"/>
        <c:minorUnit val="2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latin typeface="Times New Roman" panose="02020603050405020304" pitchFamily="18" charset="0"/>
              </a:defRPr>
            </a:pPr>
            <a:r>
              <a:rPr lang="ru-RU" sz="2000" baseline="0" dirty="0">
                <a:latin typeface="Times New Roman" panose="02020603050405020304" pitchFamily="18" charset="0"/>
              </a:rPr>
              <a:t>Земельный </a:t>
            </a:r>
            <a:r>
              <a:rPr lang="ru-RU" sz="2000" baseline="0" dirty="0" smtClean="0">
                <a:latin typeface="Times New Roman" panose="02020603050405020304" pitchFamily="18" charset="0"/>
              </a:rPr>
              <a:t>налог </a:t>
            </a:r>
          </a:p>
          <a:p>
            <a:pPr>
              <a:defRPr sz="2000" baseline="0">
                <a:latin typeface="Times New Roman" panose="02020603050405020304" pitchFamily="18" charset="0"/>
              </a:defRPr>
            </a:pPr>
            <a:r>
              <a:rPr lang="ru-RU" sz="1500" baseline="0" dirty="0" smtClean="0">
                <a:latin typeface="Times New Roman" panose="02020603050405020304" pitchFamily="18" charset="0"/>
              </a:rPr>
              <a:t>(общий объем поступлений)</a:t>
            </a:r>
            <a:endParaRPr lang="ru-RU" sz="1500" baseline="0" dirty="0"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021162678094591"/>
          <c:y val="7.6063460176626751E-5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7501458151064457E-2"/>
          <c:y val="3.0831228624714786E-2"/>
          <c:w val="0.84999331451493076"/>
          <c:h val="0.685878359267944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469469618184518E-2"/>
                  <c:y val="-1.97194274359140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38627247065816E-2"/>
                  <c:y val="-4.12576853098478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693892299520503E-2"/>
                  <c:y val="-2.83648614714991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 2023</c:v>
                </c:pt>
                <c:pt idx="1">
                  <c:v>Факт 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34.4</c:v>
                </c:pt>
                <c:pt idx="1">
                  <c:v>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195712"/>
        <c:axId val="140197248"/>
        <c:axId val="0"/>
      </c:bar3DChart>
      <c:catAx>
        <c:axId val="140195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40197248"/>
        <c:crosses val="autoZero"/>
        <c:auto val="1"/>
        <c:lblAlgn val="ctr"/>
        <c:lblOffset val="100"/>
        <c:noMultiLvlLbl val="0"/>
      </c:catAx>
      <c:valAx>
        <c:axId val="140197248"/>
        <c:scaling>
          <c:orientation val="minMax"/>
          <c:max val="5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019571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r>
              <a:rPr lang="ru-RU" sz="1800" baseline="0" dirty="0">
                <a:latin typeface="Times New Roman" panose="02020603050405020304" pitchFamily="18" charset="0"/>
              </a:rPr>
              <a:t>Структура поступлений земельного налога в </a:t>
            </a:r>
            <a:r>
              <a:rPr lang="ru-RU" sz="1800" baseline="0" dirty="0" smtClean="0">
                <a:latin typeface="Times New Roman" panose="02020603050405020304" pitchFamily="18" charset="0"/>
              </a:rPr>
              <a:t>2023 </a:t>
            </a:r>
            <a:r>
              <a:rPr lang="ru-RU" sz="1800" baseline="0" dirty="0">
                <a:latin typeface="Times New Roman" panose="02020603050405020304" pitchFamily="18" charset="0"/>
              </a:rPr>
              <a:t>году</a:t>
            </a:r>
          </a:p>
        </c:rich>
      </c:tx>
      <c:layout>
        <c:manualLayout>
          <c:xMode val="edge"/>
          <c:yMode val="edge"/>
          <c:x val="0.166566446320779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657491760174797E-2"/>
          <c:y val="0.1380637194157914"/>
          <c:w val="0.43810258061604268"/>
          <c:h val="0.431362540914257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поступлений земельного налога в 2023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3334000215253861"/>
                  <c:y val="-0.125176928393237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748675283514088E-2"/>
                  <c:y val="-7.5762881844151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Земельный налог с организаций (млн.руб.)</c:v>
                </c:pt>
                <c:pt idx="1">
                  <c:v>Земельный налог с физических лиц (млн.руб.)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27.4</c:v>
                </c:pt>
                <c:pt idx="1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314978891234308"/>
          <c:y val="0.12192338989361542"/>
          <c:w val="0.31703583861052476"/>
          <c:h val="0.45762480639406078"/>
        </c:manualLayout>
      </c:layout>
      <c:overlay val="0"/>
      <c:txPr>
        <a:bodyPr/>
        <a:lstStyle/>
        <a:p>
          <a:pPr>
            <a:defRPr sz="1400" b="1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7BB12-A898-4180-80AF-1BEEF1EDCE92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7A0292-CEB5-47BA-A826-CFE01F90BE92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Рассмотрение проекта бюджета на очередной год и плановый период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F7A786BC-13AE-469C-B390-A922371E3ECE}" type="parTrans" cxnId="{F211C8E8-6A1D-4568-93D6-942144116EA7}">
      <dgm:prSet/>
      <dgm:spPr/>
      <dgm:t>
        <a:bodyPr/>
        <a:lstStyle/>
        <a:p>
          <a:endParaRPr lang="ru-RU"/>
        </a:p>
      </dgm:t>
    </dgm:pt>
    <dgm:pt modelId="{ADE6F482-8FD7-428B-89BD-C2F95D094819}" type="sibTrans" cxnId="{F211C8E8-6A1D-4568-93D6-942144116EA7}">
      <dgm:prSet/>
      <dgm:spPr/>
      <dgm:t>
        <a:bodyPr/>
        <a:lstStyle/>
        <a:p>
          <a:endParaRPr lang="ru-RU" b="1"/>
        </a:p>
      </dgm:t>
    </dgm:pt>
    <dgm:pt modelId="{66971EA7-0625-4E40-88DC-795314C01DA0}">
      <dgm:prSet phldrT="[Текст]"/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Утверждение бюджета на очередной год и плановый период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E43CB031-A261-45C0-B9D8-2F296AE5621E}" type="parTrans" cxnId="{75ED8464-DF75-4364-B22F-2F3A28439680}">
      <dgm:prSet/>
      <dgm:spPr/>
      <dgm:t>
        <a:bodyPr/>
        <a:lstStyle/>
        <a:p>
          <a:endParaRPr lang="ru-RU"/>
        </a:p>
      </dgm:t>
    </dgm:pt>
    <dgm:pt modelId="{1E49685A-3D3B-4C8F-AB4B-ACFA4DBA22CC}" type="sibTrans" cxnId="{75ED8464-DF75-4364-B22F-2F3A28439680}">
      <dgm:prSet/>
      <dgm:spPr/>
      <dgm:t>
        <a:bodyPr/>
        <a:lstStyle/>
        <a:p>
          <a:endParaRPr lang="ru-RU"/>
        </a:p>
      </dgm:t>
    </dgm:pt>
    <dgm:pt modelId="{79CB9868-A5D8-41A0-A239-FC6E12A081F1}">
      <dgm:prSet phldrT="[Текст]"/>
      <dgm:spPr>
        <a:solidFill>
          <a:srgbClr val="FF99FF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Исполнение бюджета в текущем году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9A9B7304-0F22-446A-88CA-59942F8502AB}" type="parTrans" cxnId="{1033E8B7-4025-46CA-9D0E-E017AC48D65F}">
      <dgm:prSet/>
      <dgm:spPr/>
      <dgm:t>
        <a:bodyPr/>
        <a:lstStyle/>
        <a:p>
          <a:endParaRPr lang="ru-RU"/>
        </a:p>
      </dgm:t>
    </dgm:pt>
    <dgm:pt modelId="{FD54C4AC-9CB4-4275-B140-D577DD447DE5}" type="sibTrans" cxnId="{1033E8B7-4025-46CA-9D0E-E017AC48D65F}">
      <dgm:prSet/>
      <dgm:spPr/>
      <dgm:t>
        <a:bodyPr/>
        <a:lstStyle/>
        <a:p>
          <a:endParaRPr lang="ru-RU"/>
        </a:p>
      </dgm:t>
    </dgm:pt>
    <dgm:pt modelId="{00D42405-E995-4F58-8E68-4DC3FBF268B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Формирование отчета об исполнении бюджета предыдущего года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7F5A9E9A-E52C-4097-A290-DADA55DD92E1}" type="parTrans" cxnId="{E49DE58C-1F25-431B-B3AC-8303669E5581}">
      <dgm:prSet/>
      <dgm:spPr/>
      <dgm:t>
        <a:bodyPr/>
        <a:lstStyle/>
        <a:p>
          <a:endParaRPr lang="ru-RU"/>
        </a:p>
      </dgm:t>
    </dgm:pt>
    <dgm:pt modelId="{B9FF201D-41FA-4F4B-BD1C-A37621169383}" type="sibTrans" cxnId="{E49DE58C-1F25-431B-B3AC-8303669E5581}">
      <dgm:prSet/>
      <dgm:spPr/>
      <dgm:t>
        <a:bodyPr/>
        <a:lstStyle/>
        <a:p>
          <a:endParaRPr lang="ru-RU"/>
        </a:p>
      </dgm:t>
    </dgm:pt>
    <dgm:pt modelId="{2718F5F6-5E9C-4A22-86D8-BFF60AB2DD8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Утверждение отчета об исполнении бюджета предыдущего года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A6D7B4C6-7741-46E6-8A25-9127260F2A40}" type="parTrans" cxnId="{67A0FCE5-87FF-4B8D-80EA-257A5D8D4A19}">
      <dgm:prSet/>
      <dgm:spPr/>
      <dgm:t>
        <a:bodyPr/>
        <a:lstStyle/>
        <a:p>
          <a:endParaRPr lang="ru-RU"/>
        </a:p>
      </dgm:t>
    </dgm:pt>
    <dgm:pt modelId="{BCDEFE7B-9D87-4D7E-9A9F-79B756506734}" type="sibTrans" cxnId="{67A0FCE5-87FF-4B8D-80EA-257A5D8D4A19}">
      <dgm:prSet/>
      <dgm:spPr/>
      <dgm:t>
        <a:bodyPr/>
        <a:lstStyle/>
        <a:p>
          <a:endParaRPr lang="ru-RU"/>
        </a:p>
      </dgm:t>
    </dgm:pt>
    <dgm:pt modelId="{446446AE-0B2C-4CEA-ADF2-779641CF9967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Составление проекта бюджета  на очередной год и плановый период</a:t>
          </a:r>
          <a:endParaRPr lang="ru-RU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DB1CFD26-B8BC-4B5B-A0BA-2C70BF38B204}" type="parTrans" cxnId="{36F31EDE-D847-42D0-AE4C-00E13DB403A9}">
      <dgm:prSet/>
      <dgm:spPr/>
      <dgm:t>
        <a:bodyPr/>
        <a:lstStyle/>
        <a:p>
          <a:endParaRPr lang="ru-RU"/>
        </a:p>
      </dgm:t>
    </dgm:pt>
    <dgm:pt modelId="{B41E3B55-31A0-48BF-8DAD-D64642828D05}" type="sibTrans" cxnId="{36F31EDE-D847-42D0-AE4C-00E13DB403A9}">
      <dgm:prSet/>
      <dgm:spPr/>
      <dgm:t>
        <a:bodyPr/>
        <a:lstStyle/>
        <a:p>
          <a:endParaRPr lang="ru-RU"/>
        </a:p>
      </dgm:t>
    </dgm:pt>
    <dgm:pt modelId="{12802109-D692-49ED-9F91-020666BEA958}" type="pres">
      <dgm:prSet presAssocID="{7F67BB12-A898-4180-80AF-1BEEF1EDCE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A62876-C97E-46A3-A032-7839E0E8F6CA}" type="pres">
      <dgm:prSet presAssocID="{597A0292-CEB5-47BA-A826-CFE01F90BE92}" presName="node" presStyleLbl="node1" presStyleIdx="0" presStyleCnt="6" custScaleX="160030" custRadScaleRad="101054" custRadScaleInc="346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9181C-CD69-43FC-8962-F47495288986}" type="pres">
      <dgm:prSet presAssocID="{597A0292-CEB5-47BA-A826-CFE01F90BE92}" presName="spNode" presStyleCnt="0"/>
      <dgm:spPr/>
      <dgm:t>
        <a:bodyPr/>
        <a:lstStyle/>
        <a:p>
          <a:endParaRPr lang="ru-RU"/>
        </a:p>
      </dgm:t>
    </dgm:pt>
    <dgm:pt modelId="{97A7D945-B2A6-476B-B3DD-BF735E7755A7}" type="pres">
      <dgm:prSet presAssocID="{ADE6F482-8FD7-428B-89BD-C2F95D094819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D73FEA8-CF9A-4D67-80CC-4CD684353A06}" type="pres">
      <dgm:prSet presAssocID="{66971EA7-0625-4E40-88DC-795314C01DA0}" presName="node" presStyleLbl="node1" presStyleIdx="1" presStyleCnt="6" custScaleX="156396" custRadScaleRad="110200" custRadScaleInc="277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D7B84-8B9C-4B14-AC8E-E3081BECCFC2}" type="pres">
      <dgm:prSet presAssocID="{66971EA7-0625-4E40-88DC-795314C01DA0}" presName="spNode" presStyleCnt="0"/>
      <dgm:spPr/>
      <dgm:t>
        <a:bodyPr/>
        <a:lstStyle/>
        <a:p>
          <a:endParaRPr lang="ru-RU"/>
        </a:p>
      </dgm:t>
    </dgm:pt>
    <dgm:pt modelId="{F54648FE-C80B-4B6A-95ED-81F51C5559D6}" type="pres">
      <dgm:prSet presAssocID="{1E49685A-3D3B-4C8F-AB4B-ACFA4DBA22C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0F18F354-18D7-454E-9AE2-9CAC53FFE85E}" type="pres">
      <dgm:prSet presAssocID="{79CB9868-A5D8-41A0-A239-FC6E12A081F1}" presName="node" presStyleLbl="node1" presStyleIdx="2" presStyleCnt="6" custScaleX="137440" custRadScaleRad="96583" custRadScaleInc="314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1AE1D-CAA4-4A1C-BFD4-BE635B50242D}" type="pres">
      <dgm:prSet presAssocID="{79CB9868-A5D8-41A0-A239-FC6E12A081F1}" presName="spNode" presStyleCnt="0"/>
      <dgm:spPr/>
      <dgm:t>
        <a:bodyPr/>
        <a:lstStyle/>
        <a:p>
          <a:endParaRPr lang="ru-RU"/>
        </a:p>
      </dgm:t>
    </dgm:pt>
    <dgm:pt modelId="{8AC7C132-958B-4594-A183-89DF89CFC43A}" type="pres">
      <dgm:prSet presAssocID="{FD54C4AC-9CB4-4275-B140-D577DD447DE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BCFF876-9A2A-49AC-8F21-ABFF875C97C9}" type="pres">
      <dgm:prSet presAssocID="{00D42405-E995-4F58-8E68-4DC3FBF268B9}" presName="node" presStyleLbl="node1" presStyleIdx="3" presStyleCnt="6" custScaleX="146751" custRadScaleRad="121455" custRadScaleInc="3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83C39-5760-42F6-8506-5A6AA51783BC}" type="pres">
      <dgm:prSet presAssocID="{00D42405-E995-4F58-8E68-4DC3FBF268B9}" presName="spNode" presStyleCnt="0"/>
      <dgm:spPr/>
      <dgm:t>
        <a:bodyPr/>
        <a:lstStyle/>
        <a:p>
          <a:endParaRPr lang="ru-RU"/>
        </a:p>
      </dgm:t>
    </dgm:pt>
    <dgm:pt modelId="{92D75B88-764F-45EC-8605-0D4BF8391093}" type="pres">
      <dgm:prSet presAssocID="{B9FF201D-41FA-4F4B-BD1C-A3762116938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C9A1BEC-BC47-49BE-B4ED-1D4E2D30E573}" type="pres">
      <dgm:prSet presAssocID="{2718F5F6-5E9C-4A22-86D8-BFF60AB2DD89}" presName="node" presStyleLbl="node1" presStyleIdx="4" presStyleCnt="6" custScaleX="143582" custRadScaleRad="113124" custRadScaleInc="241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B6936-BC39-4434-A972-7612BDED4382}" type="pres">
      <dgm:prSet presAssocID="{2718F5F6-5E9C-4A22-86D8-BFF60AB2DD89}" presName="spNode" presStyleCnt="0"/>
      <dgm:spPr/>
      <dgm:t>
        <a:bodyPr/>
        <a:lstStyle/>
        <a:p>
          <a:endParaRPr lang="ru-RU"/>
        </a:p>
      </dgm:t>
    </dgm:pt>
    <dgm:pt modelId="{359C00EB-34C1-48C4-AED3-2CD9FD9D2737}" type="pres">
      <dgm:prSet presAssocID="{BCDEFE7B-9D87-4D7E-9A9F-79B75650673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96836C0F-FCD2-4CF3-95A1-A0FC4451D5DF}" type="pres">
      <dgm:prSet presAssocID="{446446AE-0B2C-4CEA-ADF2-779641CF9967}" presName="node" presStyleLbl="node1" presStyleIdx="5" presStyleCnt="6" custScaleX="150892" custRadScaleRad="88087" custRadScaleInc="278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F9103-50A9-4576-A29C-DD6036F33A77}" type="pres">
      <dgm:prSet presAssocID="{446446AE-0B2C-4CEA-ADF2-779641CF9967}" presName="spNode" presStyleCnt="0"/>
      <dgm:spPr/>
      <dgm:t>
        <a:bodyPr/>
        <a:lstStyle/>
        <a:p>
          <a:endParaRPr lang="ru-RU"/>
        </a:p>
      </dgm:t>
    </dgm:pt>
    <dgm:pt modelId="{22004F7F-A351-4A91-A993-398DA9D299AF}" type="pres">
      <dgm:prSet presAssocID="{B41E3B55-31A0-48BF-8DAD-D64642828D0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AEDDDB28-B3EE-4531-B3DA-01854B20A07F}" type="presOf" srcId="{1E49685A-3D3B-4C8F-AB4B-ACFA4DBA22CC}" destId="{F54648FE-C80B-4B6A-95ED-81F51C5559D6}" srcOrd="0" destOrd="0" presId="urn:microsoft.com/office/officeart/2005/8/layout/cycle6"/>
    <dgm:cxn modelId="{6AE93F8A-A454-4124-8598-00C47E26AD4C}" type="presOf" srcId="{B41E3B55-31A0-48BF-8DAD-D64642828D05}" destId="{22004F7F-A351-4A91-A993-398DA9D299AF}" srcOrd="0" destOrd="0" presId="urn:microsoft.com/office/officeart/2005/8/layout/cycle6"/>
    <dgm:cxn modelId="{D19ED801-1852-4853-AE3A-D07AD74D4B34}" type="presOf" srcId="{597A0292-CEB5-47BA-A826-CFE01F90BE92}" destId="{79A62876-C97E-46A3-A032-7839E0E8F6CA}" srcOrd="0" destOrd="0" presId="urn:microsoft.com/office/officeart/2005/8/layout/cycle6"/>
    <dgm:cxn modelId="{8D54BF59-E46A-405B-A901-01CE4E49E314}" type="presOf" srcId="{FD54C4AC-9CB4-4275-B140-D577DD447DE5}" destId="{8AC7C132-958B-4594-A183-89DF89CFC43A}" srcOrd="0" destOrd="0" presId="urn:microsoft.com/office/officeart/2005/8/layout/cycle6"/>
    <dgm:cxn modelId="{ACF0E9FF-BC31-414F-9EBD-C21F1DA9A17D}" type="presOf" srcId="{66971EA7-0625-4E40-88DC-795314C01DA0}" destId="{FD73FEA8-CF9A-4D67-80CC-4CD684353A06}" srcOrd="0" destOrd="0" presId="urn:microsoft.com/office/officeart/2005/8/layout/cycle6"/>
    <dgm:cxn modelId="{97F0BA02-C174-4A62-96FE-9C0BEA0C2D17}" type="presOf" srcId="{BCDEFE7B-9D87-4D7E-9A9F-79B756506734}" destId="{359C00EB-34C1-48C4-AED3-2CD9FD9D2737}" srcOrd="0" destOrd="0" presId="urn:microsoft.com/office/officeart/2005/8/layout/cycle6"/>
    <dgm:cxn modelId="{67A0FCE5-87FF-4B8D-80EA-257A5D8D4A19}" srcId="{7F67BB12-A898-4180-80AF-1BEEF1EDCE92}" destId="{2718F5F6-5E9C-4A22-86D8-BFF60AB2DD89}" srcOrd="4" destOrd="0" parTransId="{A6D7B4C6-7741-46E6-8A25-9127260F2A40}" sibTransId="{BCDEFE7B-9D87-4D7E-9A9F-79B756506734}"/>
    <dgm:cxn modelId="{75ED8464-DF75-4364-B22F-2F3A28439680}" srcId="{7F67BB12-A898-4180-80AF-1BEEF1EDCE92}" destId="{66971EA7-0625-4E40-88DC-795314C01DA0}" srcOrd="1" destOrd="0" parTransId="{E43CB031-A261-45C0-B9D8-2F296AE5621E}" sibTransId="{1E49685A-3D3B-4C8F-AB4B-ACFA4DBA22CC}"/>
    <dgm:cxn modelId="{E448A412-0607-47D1-97C1-CA38806563D6}" type="presOf" srcId="{ADE6F482-8FD7-428B-89BD-C2F95D094819}" destId="{97A7D945-B2A6-476B-B3DD-BF735E7755A7}" srcOrd="0" destOrd="0" presId="urn:microsoft.com/office/officeart/2005/8/layout/cycle6"/>
    <dgm:cxn modelId="{7F863449-0AB4-4F71-B4E7-74A69332F563}" type="presOf" srcId="{2718F5F6-5E9C-4A22-86D8-BFF60AB2DD89}" destId="{3C9A1BEC-BC47-49BE-B4ED-1D4E2D30E573}" srcOrd="0" destOrd="0" presId="urn:microsoft.com/office/officeart/2005/8/layout/cycle6"/>
    <dgm:cxn modelId="{E49DE58C-1F25-431B-B3AC-8303669E5581}" srcId="{7F67BB12-A898-4180-80AF-1BEEF1EDCE92}" destId="{00D42405-E995-4F58-8E68-4DC3FBF268B9}" srcOrd="3" destOrd="0" parTransId="{7F5A9E9A-E52C-4097-A290-DADA55DD92E1}" sibTransId="{B9FF201D-41FA-4F4B-BD1C-A37621169383}"/>
    <dgm:cxn modelId="{C7CDB544-8B69-469B-8B5C-45122C8DC115}" type="presOf" srcId="{446446AE-0B2C-4CEA-ADF2-779641CF9967}" destId="{96836C0F-FCD2-4CF3-95A1-A0FC4451D5DF}" srcOrd="0" destOrd="0" presId="urn:microsoft.com/office/officeart/2005/8/layout/cycle6"/>
    <dgm:cxn modelId="{C4F8535A-4D55-4DAB-BE0F-2F55E86CBC4C}" type="presOf" srcId="{B9FF201D-41FA-4F4B-BD1C-A37621169383}" destId="{92D75B88-764F-45EC-8605-0D4BF8391093}" srcOrd="0" destOrd="0" presId="urn:microsoft.com/office/officeart/2005/8/layout/cycle6"/>
    <dgm:cxn modelId="{36F31EDE-D847-42D0-AE4C-00E13DB403A9}" srcId="{7F67BB12-A898-4180-80AF-1BEEF1EDCE92}" destId="{446446AE-0B2C-4CEA-ADF2-779641CF9967}" srcOrd="5" destOrd="0" parTransId="{DB1CFD26-B8BC-4B5B-A0BA-2C70BF38B204}" sibTransId="{B41E3B55-31A0-48BF-8DAD-D64642828D05}"/>
    <dgm:cxn modelId="{F211C8E8-6A1D-4568-93D6-942144116EA7}" srcId="{7F67BB12-A898-4180-80AF-1BEEF1EDCE92}" destId="{597A0292-CEB5-47BA-A826-CFE01F90BE92}" srcOrd="0" destOrd="0" parTransId="{F7A786BC-13AE-469C-B390-A922371E3ECE}" sibTransId="{ADE6F482-8FD7-428B-89BD-C2F95D094819}"/>
    <dgm:cxn modelId="{22088A56-F69D-4E92-826C-118A71EA7BC2}" type="presOf" srcId="{7F67BB12-A898-4180-80AF-1BEEF1EDCE92}" destId="{12802109-D692-49ED-9F91-020666BEA958}" srcOrd="0" destOrd="0" presId="urn:microsoft.com/office/officeart/2005/8/layout/cycle6"/>
    <dgm:cxn modelId="{6A8B11E1-8AEE-45FE-BA22-D6DE474EABE4}" type="presOf" srcId="{79CB9868-A5D8-41A0-A239-FC6E12A081F1}" destId="{0F18F354-18D7-454E-9AE2-9CAC53FFE85E}" srcOrd="0" destOrd="0" presId="urn:microsoft.com/office/officeart/2005/8/layout/cycle6"/>
    <dgm:cxn modelId="{18CAF2B0-77E4-4289-A813-31EEF89A77EE}" type="presOf" srcId="{00D42405-E995-4F58-8E68-4DC3FBF268B9}" destId="{8BCFF876-9A2A-49AC-8F21-ABFF875C97C9}" srcOrd="0" destOrd="0" presId="urn:microsoft.com/office/officeart/2005/8/layout/cycle6"/>
    <dgm:cxn modelId="{1033E8B7-4025-46CA-9D0E-E017AC48D65F}" srcId="{7F67BB12-A898-4180-80AF-1BEEF1EDCE92}" destId="{79CB9868-A5D8-41A0-A239-FC6E12A081F1}" srcOrd="2" destOrd="0" parTransId="{9A9B7304-0F22-446A-88CA-59942F8502AB}" sibTransId="{FD54C4AC-9CB4-4275-B140-D577DD447DE5}"/>
    <dgm:cxn modelId="{9609A211-9D23-4D76-81D3-ECE4A0AECC4A}" type="presParOf" srcId="{12802109-D692-49ED-9F91-020666BEA958}" destId="{79A62876-C97E-46A3-A032-7839E0E8F6CA}" srcOrd="0" destOrd="0" presId="urn:microsoft.com/office/officeart/2005/8/layout/cycle6"/>
    <dgm:cxn modelId="{0214C7FD-BF7C-4AF0-8DB1-3CE18B9D196C}" type="presParOf" srcId="{12802109-D692-49ED-9F91-020666BEA958}" destId="{F2D9181C-CD69-43FC-8962-F47495288986}" srcOrd="1" destOrd="0" presId="urn:microsoft.com/office/officeart/2005/8/layout/cycle6"/>
    <dgm:cxn modelId="{489D2C10-E104-44A5-9005-804E94BB14C3}" type="presParOf" srcId="{12802109-D692-49ED-9F91-020666BEA958}" destId="{97A7D945-B2A6-476B-B3DD-BF735E7755A7}" srcOrd="2" destOrd="0" presId="urn:microsoft.com/office/officeart/2005/8/layout/cycle6"/>
    <dgm:cxn modelId="{20C74331-D4AF-4097-A68C-6E620320EDC1}" type="presParOf" srcId="{12802109-D692-49ED-9F91-020666BEA958}" destId="{FD73FEA8-CF9A-4D67-80CC-4CD684353A06}" srcOrd="3" destOrd="0" presId="urn:microsoft.com/office/officeart/2005/8/layout/cycle6"/>
    <dgm:cxn modelId="{1A17ED6E-0060-42E6-BB40-755102205BE7}" type="presParOf" srcId="{12802109-D692-49ED-9F91-020666BEA958}" destId="{AFBD7B84-8B9C-4B14-AC8E-E3081BECCFC2}" srcOrd="4" destOrd="0" presId="urn:microsoft.com/office/officeart/2005/8/layout/cycle6"/>
    <dgm:cxn modelId="{606EE930-39C7-4805-A97C-3B8CF495DC74}" type="presParOf" srcId="{12802109-D692-49ED-9F91-020666BEA958}" destId="{F54648FE-C80B-4B6A-95ED-81F51C5559D6}" srcOrd="5" destOrd="0" presId="urn:microsoft.com/office/officeart/2005/8/layout/cycle6"/>
    <dgm:cxn modelId="{ED00E95A-4BD0-4A92-8344-E36A17281271}" type="presParOf" srcId="{12802109-D692-49ED-9F91-020666BEA958}" destId="{0F18F354-18D7-454E-9AE2-9CAC53FFE85E}" srcOrd="6" destOrd="0" presId="urn:microsoft.com/office/officeart/2005/8/layout/cycle6"/>
    <dgm:cxn modelId="{1E0F32ED-3104-4B03-A2D0-D9C49BADBF1D}" type="presParOf" srcId="{12802109-D692-49ED-9F91-020666BEA958}" destId="{9B61AE1D-CAA4-4A1C-BFD4-BE635B50242D}" srcOrd="7" destOrd="0" presId="urn:microsoft.com/office/officeart/2005/8/layout/cycle6"/>
    <dgm:cxn modelId="{1AF9707B-945E-473C-8F94-02723C822377}" type="presParOf" srcId="{12802109-D692-49ED-9F91-020666BEA958}" destId="{8AC7C132-958B-4594-A183-89DF89CFC43A}" srcOrd="8" destOrd="0" presId="urn:microsoft.com/office/officeart/2005/8/layout/cycle6"/>
    <dgm:cxn modelId="{E9F4264B-E6E8-4DB2-B335-4B491470DE3A}" type="presParOf" srcId="{12802109-D692-49ED-9F91-020666BEA958}" destId="{8BCFF876-9A2A-49AC-8F21-ABFF875C97C9}" srcOrd="9" destOrd="0" presId="urn:microsoft.com/office/officeart/2005/8/layout/cycle6"/>
    <dgm:cxn modelId="{B2312867-E07D-47FA-8FE2-885390C84B03}" type="presParOf" srcId="{12802109-D692-49ED-9F91-020666BEA958}" destId="{9A483C39-5760-42F6-8506-5A6AA51783BC}" srcOrd="10" destOrd="0" presId="urn:microsoft.com/office/officeart/2005/8/layout/cycle6"/>
    <dgm:cxn modelId="{DE289D86-BF21-4DA2-85A6-167960FF5840}" type="presParOf" srcId="{12802109-D692-49ED-9F91-020666BEA958}" destId="{92D75B88-764F-45EC-8605-0D4BF8391093}" srcOrd="11" destOrd="0" presId="urn:microsoft.com/office/officeart/2005/8/layout/cycle6"/>
    <dgm:cxn modelId="{3AE35262-E2C2-49BA-A63C-529028739E31}" type="presParOf" srcId="{12802109-D692-49ED-9F91-020666BEA958}" destId="{3C9A1BEC-BC47-49BE-B4ED-1D4E2D30E573}" srcOrd="12" destOrd="0" presId="urn:microsoft.com/office/officeart/2005/8/layout/cycle6"/>
    <dgm:cxn modelId="{A4158CB2-A5FD-4A09-B6F6-574C12E972D1}" type="presParOf" srcId="{12802109-D692-49ED-9F91-020666BEA958}" destId="{CDEB6936-BC39-4434-A972-7612BDED4382}" srcOrd="13" destOrd="0" presId="urn:microsoft.com/office/officeart/2005/8/layout/cycle6"/>
    <dgm:cxn modelId="{32591153-C7F7-48BE-BCB3-DBBFED14D78B}" type="presParOf" srcId="{12802109-D692-49ED-9F91-020666BEA958}" destId="{359C00EB-34C1-48C4-AED3-2CD9FD9D2737}" srcOrd="14" destOrd="0" presId="urn:microsoft.com/office/officeart/2005/8/layout/cycle6"/>
    <dgm:cxn modelId="{A4E2FA6E-A41F-4661-A38D-E9D1A12BCA2A}" type="presParOf" srcId="{12802109-D692-49ED-9F91-020666BEA958}" destId="{96836C0F-FCD2-4CF3-95A1-A0FC4451D5DF}" srcOrd="15" destOrd="0" presId="urn:microsoft.com/office/officeart/2005/8/layout/cycle6"/>
    <dgm:cxn modelId="{EF574C4B-46CF-45D0-871F-AEF9029E9B39}" type="presParOf" srcId="{12802109-D692-49ED-9F91-020666BEA958}" destId="{CCDF9103-50A9-4576-A29C-DD6036F33A77}" srcOrd="16" destOrd="0" presId="urn:microsoft.com/office/officeart/2005/8/layout/cycle6"/>
    <dgm:cxn modelId="{BDAB9D24-ACDB-474F-9D04-AF48D40AEC89}" type="presParOf" srcId="{12802109-D692-49ED-9F91-020666BEA958}" destId="{22004F7F-A351-4A91-A993-398DA9D299A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62876-C97E-46A3-A032-7839E0E8F6CA}">
      <dsp:nvSpPr>
        <dsp:cNvPr id="0" name=""/>
        <dsp:cNvSpPr/>
      </dsp:nvSpPr>
      <dsp:spPr>
        <a:xfrm>
          <a:off x="5040552" y="1512171"/>
          <a:ext cx="2447887" cy="994267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Рассмотрение проекта бюджета на очередной год и плановый период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089088" y="1560707"/>
        <a:ext cx="2350815" cy="897195"/>
      </dsp:txXfrm>
    </dsp:sp>
    <dsp:sp modelId="{97A7D945-B2A6-476B-B3DD-BF735E7755A7}">
      <dsp:nvSpPr>
        <dsp:cNvPr id="0" name=""/>
        <dsp:cNvSpPr/>
      </dsp:nvSpPr>
      <dsp:spPr>
        <a:xfrm>
          <a:off x="1870012" y="1029832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4525847" y="1485570"/>
              </a:moveTo>
              <a:arcTo wR="2344412" hR="2344412" stAng="20310611" swAng="13957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3FEA8-CF9A-4D67-80CC-4CD684353A06}">
      <dsp:nvSpPr>
        <dsp:cNvPr id="0" name=""/>
        <dsp:cNvSpPr/>
      </dsp:nvSpPr>
      <dsp:spPr>
        <a:xfrm>
          <a:off x="5184571" y="3456380"/>
          <a:ext cx="2392299" cy="994267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Утверждение бюджета на очередной год и плановый период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33107" y="3504916"/>
        <a:ext cx="2295227" cy="897195"/>
      </dsp:txXfrm>
    </dsp:sp>
    <dsp:sp modelId="{F54648FE-C80B-4B6A-95ED-81F51C5559D6}">
      <dsp:nvSpPr>
        <dsp:cNvPr id="0" name=""/>
        <dsp:cNvSpPr/>
      </dsp:nvSpPr>
      <dsp:spPr>
        <a:xfrm>
          <a:off x="2305770" y="241314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3755690" y="4216460"/>
              </a:moveTo>
              <a:arcTo wR="2344412" hR="2344412" stAng="3179310" swAng="17142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8F354-18D7-454E-9AE2-9CAC53FFE85E}">
      <dsp:nvSpPr>
        <dsp:cNvPr id="0" name=""/>
        <dsp:cNvSpPr/>
      </dsp:nvSpPr>
      <dsp:spPr>
        <a:xfrm>
          <a:off x="2880318" y="4608516"/>
          <a:ext cx="2102340" cy="994267"/>
        </a:xfrm>
        <a:prstGeom prst="roundRect">
          <a:avLst/>
        </a:prstGeom>
        <a:solidFill>
          <a:srgbClr val="FF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Исполнение бюджета в текущем году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28854" y="4657052"/>
        <a:ext cx="2005268" cy="897195"/>
      </dsp:txXfrm>
    </dsp:sp>
    <dsp:sp modelId="{8AC7C132-958B-4594-A183-89DF89CFC43A}">
      <dsp:nvSpPr>
        <dsp:cNvPr id="0" name=""/>
        <dsp:cNvSpPr/>
      </dsp:nvSpPr>
      <dsp:spPr>
        <a:xfrm>
          <a:off x="481011" y="96490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2387679" y="4688425"/>
              </a:moveTo>
              <a:arcTo wR="2344412" hR="2344412" stAng="5336551" swAng="16892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FF876-9A2A-49AC-8F21-ABFF875C97C9}">
      <dsp:nvSpPr>
        <dsp:cNvPr id="0" name=""/>
        <dsp:cNvSpPr/>
      </dsp:nvSpPr>
      <dsp:spPr>
        <a:xfrm>
          <a:off x="334181" y="3528398"/>
          <a:ext cx="2244765" cy="99426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Формирование отчета об исполнении бюджета предыдущего года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82717" y="3576934"/>
        <a:ext cx="2147693" cy="897195"/>
      </dsp:txXfrm>
    </dsp:sp>
    <dsp:sp modelId="{92D75B88-764F-45EC-8605-0D4BF8391093}">
      <dsp:nvSpPr>
        <dsp:cNvPr id="0" name=""/>
        <dsp:cNvSpPr/>
      </dsp:nvSpPr>
      <dsp:spPr>
        <a:xfrm>
          <a:off x="1273544" y="969313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8928" y="2548819"/>
              </a:moveTo>
              <a:arcTo wR="2344412" hR="2344412" stAng="10499884" swAng="1493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A1BEC-BC47-49BE-B4ED-1D4E2D30E573}">
      <dsp:nvSpPr>
        <dsp:cNvPr id="0" name=""/>
        <dsp:cNvSpPr/>
      </dsp:nvSpPr>
      <dsp:spPr>
        <a:xfrm>
          <a:off x="432047" y="1512168"/>
          <a:ext cx="2196291" cy="99426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Утверждение отчета об исполнении бюджета предыдущего года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0583" y="1560704"/>
        <a:ext cx="2099219" cy="897195"/>
      </dsp:txXfrm>
    </dsp:sp>
    <dsp:sp modelId="{359C00EB-34C1-48C4-AED3-2CD9FD9D2737}">
      <dsp:nvSpPr>
        <dsp:cNvPr id="0" name=""/>
        <dsp:cNvSpPr/>
      </dsp:nvSpPr>
      <dsp:spPr>
        <a:xfrm>
          <a:off x="493631" y="1246568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1269552" y="260918"/>
              </a:moveTo>
              <a:arcTo wR="2344412" hR="2344412" stAng="14562666" swAng="14731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36C0F-FCD2-4CF3-95A1-A0FC4451D5DF}">
      <dsp:nvSpPr>
        <dsp:cNvPr id="0" name=""/>
        <dsp:cNvSpPr/>
      </dsp:nvSpPr>
      <dsp:spPr>
        <a:xfrm>
          <a:off x="2736302" y="288039"/>
          <a:ext cx="2308108" cy="994267"/>
        </a:xfrm>
        <a:prstGeom prst="roundRect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50000"/>
                </a:schemeClr>
              </a:solidFill>
            </a:rPr>
            <a:t>Составление проекта бюджета  на очередной год и плановый период</a:t>
          </a:r>
          <a:endParaRPr lang="ru-RU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84838" y="336575"/>
        <a:ext cx="2211036" cy="897195"/>
      </dsp:txXfrm>
    </dsp:sp>
    <dsp:sp modelId="{22004F7F-A351-4A91-A993-398DA9D299AF}">
      <dsp:nvSpPr>
        <dsp:cNvPr id="0" name=""/>
        <dsp:cNvSpPr/>
      </dsp:nvSpPr>
      <dsp:spPr>
        <a:xfrm>
          <a:off x="2168434" y="974748"/>
          <a:ext cx="4688824" cy="4688824"/>
        </a:xfrm>
        <a:custGeom>
          <a:avLst/>
          <a:gdLst/>
          <a:ahLst/>
          <a:cxnLst/>
          <a:rect l="0" t="0" r="0" b="0"/>
          <a:pathLst>
            <a:path>
              <a:moveTo>
                <a:pt x="2886427" y="63515"/>
              </a:moveTo>
              <a:arcTo wR="2344412" hR="2344412" stAng="17002045" swAng="15568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0.36885</cdr:x>
      <cdr:y>0.27679</cdr:y>
    </cdr:from>
    <cdr:to>
      <cdr:x>0.46721</cdr:x>
      <cdr:y>0.35634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0338" y="1252736"/>
          <a:ext cx="86409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100,2 %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0.35246</cdr:x>
      <cdr:y>0.56317</cdr:y>
    </cdr:from>
    <cdr:to>
      <cdr:x>0.46721</cdr:x>
      <cdr:y>0.65863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096344" y="2548879"/>
          <a:ext cx="1008112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106,4%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0.37705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12368" y="2764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0.35246</cdr:x>
      <cdr:y>0.70636</cdr:y>
    </cdr:from>
    <cdr:to>
      <cdr:x>0.45902</cdr:x>
      <cdr:y>0.78591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96344" y="3196959"/>
          <a:ext cx="936136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100,2%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0.17213</cdr:x>
      <cdr:y>0.1336</cdr:y>
    </cdr:from>
    <cdr:to>
      <cdr:x>0.21311</cdr:x>
      <cdr:y>0.83364</cdr:y>
    </cdr:to>
    <cdr:sp macro="" textlink="">
      <cdr:nvSpPr>
        <cdr:cNvPr id="10" name="Левая фигурная скобка 9"/>
        <cdr:cNvSpPr/>
      </cdr:nvSpPr>
      <cdr:spPr>
        <a:xfrm xmlns:a="http://schemas.openxmlformats.org/drawingml/2006/main">
          <a:off x="1512158" y="604665"/>
          <a:ext cx="360008" cy="3168360"/>
        </a:xfrm>
        <a:prstGeom xmlns:a="http://schemas.openxmlformats.org/drawingml/2006/main" prst="leftBrace">
          <a:avLst/>
        </a:prstGeom>
        <a:ln xmlns:a="http://schemas.openxmlformats.org/drawingml/2006/main" w="571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0.12295</cdr:x>
      <cdr:y>0.35634</cdr:y>
    </cdr:from>
    <cdr:to>
      <cdr:x>0.18033</cdr:x>
      <cdr:y>0.54726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80120" y="1612776"/>
          <a:ext cx="50405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5 029,7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0.37705</cdr:x>
      <cdr:y>0</cdr:y>
    </cdr:from>
    <cdr:to>
      <cdr:x>0.46721</cdr:x>
      <cdr:y>0.11769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312368" y="0"/>
          <a:ext cx="792061" cy="532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101,0 %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0.2459</cdr:x>
      <cdr:y>0.06996</cdr:y>
    </cdr:from>
    <cdr:to>
      <cdr:x>0.58196</cdr:x>
      <cdr:y>0.1336</cdr:y>
    </cdr:to>
    <cdr:sp macro="" textlink="">
      <cdr:nvSpPr>
        <cdr:cNvPr id="14" name="Правая фигурная скобка 13"/>
        <cdr:cNvSpPr/>
      </cdr:nvSpPr>
      <cdr:spPr>
        <a:xfrm xmlns:a="http://schemas.openxmlformats.org/drawingml/2006/main" rot="16200000">
          <a:off x="3492363" y="-1015491"/>
          <a:ext cx="288033" cy="2952279"/>
        </a:xfrm>
        <a:prstGeom xmlns:a="http://schemas.openxmlformats.org/drawingml/2006/main" prst="rightBrace">
          <a:avLst>
            <a:gd name="adj1" fmla="val 0"/>
            <a:gd name="adj2" fmla="val 50000"/>
          </a:avLst>
        </a:prstGeom>
        <a:ln xmlns:a="http://schemas.openxmlformats.org/drawingml/2006/main" w="571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0.33607</cdr:x>
      <cdr:y>0.34972</cdr:y>
    </cdr:from>
    <cdr:to>
      <cdr:x>0.48361</cdr:x>
      <cdr:y>0.35634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2952328" y="1582822"/>
          <a:ext cx="1296164" cy="2995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0.32787</cdr:x>
      <cdr:y>0.64272</cdr:y>
    </cdr:from>
    <cdr:to>
      <cdr:x>0.48361</cdr:x>
      <cdr:y>0.65863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 flipV="1">
          <a:off x="2880330" y="2908920"/>
          <a:ext cx="1368142" cy="720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0.31148</cdr:x>
      <cdr:y>0.78002</cdr:y>
    </cdr:from>
    <cdr:to>
      <cdr:x>0.4918</cdr:x>
      <cdr:y>0.79593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V="1">
          <a:off x="2736304" y="3530334"/>
          <a:ext cx="1584107" cy="720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0.56558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968607" y="0"/>
          <a:ext cx="3816369" cy="4997152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плановые показатели 2023 года </a:t>
          </a:r>
          <a:r>
            <a:rPr lang="ru-RU" alt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государственной пошлине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102,1 %. 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Источниками доходов являются: 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государственная пошлина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 делам, рассматриваемым в судах общей юрисдикции, мировыми судьями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):  главный администратор доходов – Федеральная налоговая служба РФ;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государственная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пошлина за выдачу разрешения на установку рекламной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конструкции: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главный администратор доходов –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отдел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архитектуры и градостроительства администрации города Евпатории Республики Крым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 2023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выдано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 разрешений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установку и эксплуатацию рекламных конструкций. Услуга носит заявительный характер.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разрешения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установку и эксплуатацию рекламной конструкции осуществляется в соответствии с положениями  ст. 19  Федерального закона от 13.03.2006 № 38-ФЗ «О рекламе», при этом  размер государственной пошлины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регламентируется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подпунктом 105 пункта 1 статьи 333.33 Налогового кодекса РФ, а  указанная пошлина установлена в размере 5 000 рублей.</a:t>
          </a:r>
        </a:p>
      </cdr:txBody>
    </cdr:sp>
  </cdr:relSizeAnchor>
  <cdr:relSizeAnchor xmlns:cdr="http://schemas.openxmlformats.org/drawingml/2006/chartDrawing">
    <cdr:from>
      <cdr:x>0.08197</cdr:x>
      <cdr:y>0.89913</cdr:y>
    </cdr:from>
    <cdr:to>
      <cdr:x>0.34999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4493096"/>
          <a:ext cx="235456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План 2023              Факт 2023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0.54918</cdr:x>
      <cdr:y>0.01333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824533" y="71990"/>
          <a:ext cx="3960443" cy="5328610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Уточненные плановые показатели 2023 года </a:t>
          </a:r>
          <a:r>
            <a:rPr lang="ru-RU" altLang="ru-RU" sz="125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доходам в виде </a:t>
          </a:r>
          <a:r>
            <a:rPr lang="ru-RU" altLang="ru-RU" sz="125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арендной </a:t>
          </a:r>
          <a:r>
            <a:rPr lang="ru-RU" altLang="ru-RU" sz="125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платы, </a:t>
          </a:r>
          <a:r>
            <a:rPr lang="ru-RU" altLang="ru-RU" sz="125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а также средств от продажи права на заключение договоров аренды за земли, находящиеся в собственности  городских </a:t>
          </a:r>
          <a:r>
            <a:rPr lang="ru-RU" altLang="ru-RU" sz="125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округов,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 на 100,2%. </a:t>
          </a:r>
        </a:p>
        <a:p xmlns:a="http://schemas.openxmlformats.org/drawingml/2006/main">
          <a:pPr algn="just"/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Перевыполнение плана  2023 года связано с:</a:t>
          </a:r>
        </a:p>
        <a:p xmlns:a="http://schemas.openxmlformats.org/drawingml/2006/main">
          <a:pPr algn="just"/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поступлениями от отдела судебных приставов по г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Евпатории УФССП России по Республике Крым по исполнительным листам на 1 050 888,23  руб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., которые не планировались;</a:t>
          </a:r>
          <a:endParaRPr lang="ru-RU" sz="12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оплатой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авансовых платежей арендаторами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договорам аренды земельных участков за 2 и более месяцев (в счет предстоящих сроков уплаты), а также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внесением годовых арендных платежей;</a:t>
          </a:r>
          <a:endParaRPr lang="ru-RU" sz="12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поступлением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платежей по договорам аренды земельных участков, срок действия которых истек, но арендатор продолжает производить оплату за земельный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участок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целью пролонгации срока договора аренды земельного участка. После заключения договора аренды земельного участка, арендатору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начисляются суммы за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фактическое пользование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земельным участком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производится перерасчет с учетом оплаченных сумм. </a:t>
          </a:r>
          <a:r>
            <a: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 </a:t>
          </a:r>
          <a:r>
            <a: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носит разовый характер и в 2023 году сумма поступлений составила 35,0 млн руб.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0.58197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112568" y="0"/>
          <a:ext cx="3672408" cy="554461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endParaRPr lang="ru-RU" sz="115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Годовые плановые показатели </a:t>
          </a:r>
          <a:r>
            <a:rPr lang="ru-RU" altLang="ru-RU" sz="15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пере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на 9,2%. Основным источником является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в размере 70 %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арендных платежей, получаемых муниципальными учреждениями, предприятиями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сдачу в аренду недвижимого имущества.</a:t>
          </a:r>
          <a:endParaRPr lang="ru-RU" sz="1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Зачисление поступлений в доход бюджета в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 производились в соответствии с нормами, утвержденными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решением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Евпаторийского городского совета Республики Крым от 26.08.2022 № 2-56/6 «Об утверждении методики расчета и порядка использования арендной платы при передаче в аренду имущества, находящегося в собственности муниципального образования городской округ Евпатория Республики Крым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которое вступило в силу с 01.09.2022. </a:t>
          </a:r>
        </a:p>
        <a:p xmlns:a="http://schemas.openxmlformats.org/drawingml/2006/main">
          <a:pPr algn="just"/>
          <a:endParaRPr lang="ru-RU" sz="115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0.58537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184577" y="0"/>
          <a:ext cx="3672407" cy="5141168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5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плановые показатели 2023 года </a:t>
          </a:r>
          <a:r>
            <a: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доходам от </a:t>
          </a:r>
          <a:r>
            <a: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сдачи в аренду имущества, составляющего казну городских </a:t>
          </a:r>
          <a:r>
            <a: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округов, перевыполнены на  9,05 %</a:t>
          </a:r>
          <a:r>
            <a: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что связано с:</a:t>
          </a:r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71450" indent="-171450" algn="just">
            <a:buFontTx/>
            <a:buChar char="-"/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заключением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 договоров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аренды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проведения аукционов в электронной форме на право заключения договоров аренды недвижимого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имущества; </a:t>
          </a:r>
        </a:p>
        <a:p xmlns:a="http://schemas.openxmlformats.org/drawingml/2006/main">
          <a:pPr marL="171450" indent="-171450" algn="just">
            <a:buFontTx/>
            <a:buChar char="-"/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оплатой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арендаторами сумм дебиторской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71450" indent="-171450" algn="just">
            <a:buFontTx/>
            <a:buChar char="-"/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ежегодным изменением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коэффициент пересчета, соответствующий индексу инфляции за прошедший год, определяемому в соответствии с федеральным законодательством, по долгосрочным договорам аренды. </a:t>
          </a:r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171450" indent="-171450" algn="just">
            <a:buFontTx/>
            <a:buChar char="-"/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поступлением авансовых платежей по договорам аренды муниципального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имущества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счет последующих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периодов,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подлежащих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оплате.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0.08943</cdr:x>
      <cdr:y>0.88304</cdr:y>
    </cdr:from>
    <cdr:to>
      <cdr:x>0.63415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4349080"/>
          <a:ext cx="48245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0.17886</cdr:x>
      <cdr:y>0.82214</cdr:y>
    </cdr:from>
    <cdr:to>
      <cdr:x>0.2821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4925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0.2439</cdr:x>
      <cdr:y>0.82214</cdr:y>
    </cdr:from>
    <cdr:to>
      <cdr:x>0.34714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48965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0.08943</cdr:x>
      <cdr:y>0.86838</cdr:y>
    </cdr:from>
    <cdr:to>
      <cdr:x>0.56911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92088" y="4464496"/>
          <a:ext cx="4248472" cy="67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План 2023                   Факт 2023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0.61789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472608" y="0"/>
          <a:ext cx="3384376" cy="4997152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Уточненные плановые показатели 2023 года  по доходам, получаемым </a:t>
          </a:r>
          <a:r>
            <a:rPr lang="ru-RU" altLang="ru-RU" sz="135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от перечисления части прибыли, остающейся после уплаты налогов муниципальных унитарных предприятий (далее – МУП), перевыполнены на 15,2%</a:t>
          </a: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Перевыполнение </a:t>
          </a:r>
          <a:r>
            <a: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годовых плановых показателей 2023 года обусловлено поступлением в бюджет </a:t>
          </a: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 МУП денежных </a:t>
          </a:r>
          <a:r>
            <a: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 согласно актам КСП ГО Евпатория РК от 26.09.2018 № 05-02/4 и  от 30.07.2019 № 05-06/06 о нарушении требований п.2 решения Евпаторийского городского совета от 21.08.2015 № 1-24/20 </a:t>
          </a: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«</a:t>
          </a:r>
          <a:r>
            <a: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использовании 70% арендной платы, получаемой муниципальными унитарными предприятиями и муниципальными бюджетными (автономными) учреждениями</a:t>
          </a: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».                По </a:t>
          </a:r>
          <a:r>
            <a: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состоянию на 01.01.2024 количество  муниципальных унитарных предприятий составляло 10, из которых в 2023 году осуществляли деятельность 7 </a:t>
          </a:r>
          <a:r>
            <a:rPr lang="ru-RU" sz="135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МУПов</a:t>
          </a:r>
          <a:r>
            <a: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 </a:t>
          </a: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3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МУПа</a:t>
          </a: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находились в стадии </a:t>
          </a:r>
          <a:r>
            <a:rPr lang="ru-RU" sz="13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ликвидации.</a:t>
          </a:r>
        </a:p>
      </cdr:txBody>
    </cdr:sp>
  </cdr:relSizeAnchor>
  <cdr:relSizeAnchor xmlns:cdr="http://schemas.openxmlformats.org/drawingml/2006/chartDrawing">
    <cdr:from>
      <cdr:x>0.13008</cdr:x>
      <cdr:y>0.35156</cdr:y>
    </cdr:from>
    <cdr:to>
      <cdr:x>0.20385</cdr:x>
      <cdr:y>0.46684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1756792"/>
          <a:ext cx="653380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0.26016</cdr:x>
      <cdr:y>0.13541</cdr:y>
    </cdr:from>
    <cdr:to>
      <cdr:x>0.34146</cdr:x>
      <cdr:y>0.25069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04256" y="676672"/>
          <a:ext cx="720073" cy="576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237,6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0.4878</cdr:x>
      <cdr:y>0.07777</cdr:y>
    </cdr:from>
    <cdr:to>
      <cdr:x>0.58537</cdr:x>
      <cdr:y>0.22187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0480" y="388640"/>
          <a:ext cx="864096" cy="7200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9 487,8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0.31944</cdr:x>
      <cdr:y>0.12676</cdr:y>
    </cdr:from>
    <cdr:to>
      <cdr:x>0.47271</cdr:x>
      <cdr:y>0.22222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648072"/>
          <a:ext cx="794640" cy="4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0.34722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0200" y="3008331"/>
          <a:ext cx="694307" cy="994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0.34722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0200" y="3008331"/>
          <a:ext cx="694307" cy="994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0.60163</cdr:x>
      <cdr:y>0.0411</cdr:y>
    </cdr:from>
    <cdr:to>
      <cdr:x>1</cdr:x>
      <cdr:y>0.9589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328593" y="216046"/>
          <a:ext cx="3528391" cy="482451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 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Уточненные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 показатели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2023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</a:t>
          </a:r>
          <a:r>
            <a: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 за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негативное воздействие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окружающую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среду</a:t>
          </a:r>
          <a:r>
            <a: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 выполнены на 101,75%.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осуществлялось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нормативу зачисления в бюджет городского округа в размере 75 %, в соответствии:</a:t>
          </a: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 ст. 62 БК РФ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нормативу  60,0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%;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со ст.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 по нормативу 15,0 %.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328592" y="0"/>
          <a:ext cx="3456384" cy="492514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Уточненные плановые показатели 2023 года </a:t>
          </a:r>
          <a:r>
            <a:rPr lang="ru-RU" alt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доходам от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реализации иного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имущества,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 собственности городских округов, в части реализации основных средств по указанному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имуществу выполнены на 112,35%.</a:t>
          </a:r>
        </a:p>
        <a:p xmlns:a="http://schemas.openxmlformats.org/drawingml/2006/main"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Перевыполнение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плановых показателей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связано с зачислением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бюджет городского округа в декабре 2023 году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оплаты:</a:t>
          </a:r>
        </a:p>
        <a:p xmlns:a="http://schemas.openxmlformats.org/drawingml/2006/main"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 договорам купли – продажи муниципального имущества с условием о рассрочке платежа в полном объеме (досрочно);</a:t>
          </a:r>
        </a:p>
        <a:p xmlns:a="http://schemas.openxmlformats.org/drawingml/2006/main"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продажи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объекта муниципального имущества посредством публичного </a:t>
          </a:r>
          <a:r>
            <a:rPr lang="ru-RU" sz="1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предложения, которая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прогнозировалась к получению; </a:t>
          </a:r>
        </a:p>
        <a:p xmlns:a="http://schemas.openxmlformats.org/drawingml/2006/main"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счет погашения ранее образовавшейся задолженности по договорам купли-продажи.</a:t>
          </a:r>
        </a:p>
      </cdr:txBody>
    </cdr:sp>
  </cdr:relSizeAnchor>
  <cdr:relSizeAnchor xmlns:cdr="http://schemas.openxmlformats.org/drawingml/2006/chartDrawing">
    <cdr:from>
      <cdr:x>0.17213</cdr:x>
      <cdr:y>0.69045</cdr:y>
    </cdr:from>
    <cdr:to>
      <cdr:x>0.2459</cdr:x>
      <cdr:y>0.84955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3124944"/>
          <a:ext cx="648072" cy="720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0.21311</cdr:x>
      <cdr:y>0.69045</cdr:y>
    </cdr:from>
    <cdr:to>
      <cdr:x>0.41803</cdr:x>
      <cdr:y>0.84955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9" y="3400566"/>
          <a:ext cx="1800176" cy="783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27,9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0.4918</cdr:x>
      <cdr:y>0.69045</cdr:y>
    </cdr:from>
    <cdr:to>
      <cdr:x>0.54918</cdr:x>
      <cdr:y>0.80993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20481" y="3400567"/>
          <a:ext cx="504056" cy="588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31,4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0.10656</cdr:x>
      <cdr:y>0.81434</cdr:y>
    </cdr:from>
    <cdr:to>
      <cdr:x>0.34999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36104" y="4010744"/>
          <a:ext cx="21385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0.17213</cdr:x>
      <cdr:y>0.87723</cdr:y>
    </cdr:from>
    <cdr:to>
      <cdr:x>0.54098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12168" y="4320480"/>
          <a:ext cx="3240360" cy="604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 2023                       Факт 2023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0.34426</cdr:x>
      <cdr:y>0.67454</cdr:y>
    </cdr:from>
    <cdr:to>
      <cdr:x>0.46721</cdr:x>
      <cdr:y>0.81773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4336" y="305293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0.57377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040560" y="0"/>
          <a:ext cx="3744416" cy="4925144"/>
        </a:xfrm>
        <a:prstGeom xmlns:a="http://schemas.openxmlformats.org/drawingml/2006/main" prst="roundRect">
          <a:avLst/>
        </a:prstGeom>
        <a:gradFill xmlns:a="http://schemas.openxmlformats.org/drawingml/2006/main"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 показатели  2023 года </a:t>
          </a:r>
          <a:r>
            <a:rPr lang="ru-RU" alt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доходам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продажи земельных участков, находящихся в собственности городских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округов, выполнены  на 113,33 % .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Перевыполнение плановых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показателей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информации главного администратора доходов бюджета  - ДИЗО, связано с </a:t>
          </a:r>
          <a:r>
            <a:rPr lang="ru-RU" sz="13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тем,что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в конце отчетного года поступило платежей на сумму 4 548 280,98 руб. по договорам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купли - продажи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земельных участков,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заключенных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декабре 2022 года;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после корректировки и утверждения плановых показателей 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ноябре 2023 года поступило 2 заявления о заключении договора купли-продажи, в соответствии с действующими муниципальными правовыми актами, о предоставлении земельного участка в собственность за плату, в результате поступило в бюджет 6 612 047,72 руб.;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поступили платежи 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выкуп земельного участка по договорам купли-продажи с условием о рассрочке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0.22131</cdr:x>
      <cdr:y>0.13739</cdr:y>
    </cdr:from>
    <cdr:to>
      <cdr:x>0.29508</cdr:x>
      <cdr:y>0.19587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1944216" y="67667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0.22951</cdr:x>
      <cdr:y>0.07891</cdr:y>
    </cdr:from>
    <cdr:to>
      <cdr:x>0.30328</cdr:x>
      <cdr:y>0.15201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388640"/>
          <a:ext cx="648056" cy="36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83,7</a:t>
          </a:r>
        </a:p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0.42623</cdr:x>
      <cdr:y>0.03505</cdr:y>
    </cdr:from>
    <cdr:to>
      <cdr:x>0.55738</cdr:x>
      <cdr:y>0.09353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44416" y="172616"/>
          <a:ext cx="1152124" cy="288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94,9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0.57875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292081" y="0"/>
          <a:ext cx="3851919" cy="554461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 </a:t>
          </a:r>
          <a:r>
            <a:rPr lang="ru-RU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        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Уточненные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плановые показатели по налогу на доходы физических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лиц (далее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– НДФЛ) за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выполнены на 98,6 %.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Невыполнение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плановых показателей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года и значительное снижение поступлений к факту 2022 года обусловлены 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следующим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снижением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поступлений налога от учреждений, осуществляющих деятельность в  санаторно-курортной отрасли (снижение налогооблагаемых доходов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),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общую сумму 3,4 млн руб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.;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>
            <a:buFontTx/>
            <a:buChar char="-"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увеличением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2023 году налоговых вычетов (в результате уменьшения налогооблагаемого дохода при исчислении НДФЛ, либо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возврата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части ранее уплаченного НДФЛ в установленных законодательством РФ о налогах и сборах случаях); </a:t>
          </a:r>
          <a:endParaRPr lang="ru-RU" sz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>
            <a:buFontTx/>
            <a:buChar char="-"/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действием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01.01.2023 Единого налогового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счета. В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году по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информации МФНС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России № 6 по Республике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Крым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результате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зачета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переплаты в бюджеты бюджетной системы Российской Федерации,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зачисленной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Единый налоговый счет, за период август-декабрь   2023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 произведено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возвратов из бюджета городского округа налога на </a:t>
          </a:r>
          <a:r>
            <a:rPr lang="ru-RU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сумму </a:t>
          </a:r>
          <a:r>
            <a:rPr lang="ru-RU" sz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12,9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 руб.;</a:t>
          </a:r>
        </a:p>
        <a:p xmlns:a="http://schemas.openxmlformats.org/drawingml/2006/main">
          <a:pPr algn="just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снижением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норматива отчислений в 2023 году по сравнению с уровнем 2022 года на 4,43 процентных пункта (с 34,88% в 2022 году до 30,45% в 2023 году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0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0.37647</cdr:x>
      <cdr:y>0.66291</cdr:y>
    </cdr:from>
    <cdr:to>
      <cdr:x>0.47059</cdr:x>
      <cdr:y>0.76381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04256" y="3311822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4,0</a:t>
          </a:r>
          <a:endParaRPr lang="en-US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0.37705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12368" y="2764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0.37544</cdr:x>
      <cdr:y>0.33062</cdr:y>
    </cdr:from>
    <cdr:to>
      <cdr:x>0.46045</cdr:x>
      <cdr:y>0.40936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98233" y="1680574"/>
          <a:ext cx="746781" cy="400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0.38525</cdr:x>
      <cdr:y>0.60915</cdr:y>
    </cdr:from>
    <cdr:to>
      <cdr:x>0.47541</cdr:x>
      <cdr:y>0.67418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84375" y="3096343"/>
          <a:ext cx="792089" cy="330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98,7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0.37705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12368" y="2764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0.37705</cdr:x>
      <cdr:y>0.73665</cdr:y>
    </cdr:from>
    <cdr:to>
      <cdr:x>0.45902</cdr:x>
      <cdr:y>0.81773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12368" y="3744416"/>
          <a:ext cx="720112" cy="412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100,0  %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0.16393</cdr:x>
      <cdr:y>0.21249</cdr:y>
    </cdr:from>
    <cdr:to>
      <cdr:x>0.21311</cdr:x>
      <cdr:y>0.81886</cdr:y>
    </cdr:to>
    <cdr:sp macro="" textlink="">
      <cdr:nvSpPr>
        <cdr:cNvPr id="10" name="Левая фигурная скобка 9"/>
        <cdr:cNvSpPr/>
      </cdr:nvSpPr>
      <cdr:spPr>
        <a:xfrm xmlns:a="http://schemas.openxmlformats.org/drawingml/2006/main">
          <a:off x="1440120" y="1080120"/>
          <a:ext cx="432087" cy="3082194"/>
        </a:xfrm>
        <a:prstGeom xmlns:a="http://schemas.openxmlformats.org/drawingml/2006/main" prst="leftBrace">
          <a:avLst/>
        </a:prstGeom>
        <a:ln xmlns:a="http://schemas.openxmlformats.org/drawingml/2006/main" w="57150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0.12295</cdr:x>
      <cdr:y>0.35634</cdr:y>
    </cdr:from>
    <cdr:to>
      <cdr:x>0.18033</cdr:x>
      <cdr:y>0.54726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80120" y="1612776"/>
          <a:ext cx="50405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3 58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6,0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0.46982</cdr:x>
      <cdr:y>0.0783</cdr:y>
    </cdr:from>
    <cdr:to>
      <cdr:x>0.53018</cdr:x>
      <cdr:y>0.15688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4127340" y="398002"/>
          <a:ext cx="530296" cy="399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0.26306</cdr:x>
      <cdr:y>0.11393</cdr:y>
    </cdr:from>
    <cdr:to>
      <cdr:x>0.61066</cdr:x>
      <cdr:y>0.17638</cdr:y>
    </cdr:to>
    <cdr:sp macro="" textlink="">
      <cdr:nvSpPr>
        <cdr:cNvPr id="14" name="Правая фигурная скобка 13"/>
        <cdr:cNvSpPr/>
      </cdr:nvSpPr>
      <cdr:spPr>
        <a:xfrm xmlns:a="http://schemas.openxmlformats.org/drawingml/2006/main" rot="16200000">
          <a:off x="3679053" y="-789003"/>
          <a:ext cx="317437" cy="3053657"/>
        </a:xfrm>
        <a:prstGeom xmlns:a="http://schemas.openxmlformats.org/drawingml/2006/main" prst="rightBrace">
          <a:avLst>
            <a:gd name="adj1" fmla="val 13771"/>
            <a:gd name="adj2" fmla="val 50000"/>
          </a:avLst>
        </a:prstGeom>
        <a:ln xmlns:a="http://schemas.openxmlformats.org/drawingml/2006/main" w="571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0.33607</cdr:x>
      <cdr:y>0.82164</cdr:y>
    </cdr:from>
    <cdr:to>
      <cdr:x>0.5082</cdr:x>
      <cdr:y>0.82164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>
          <a:off x="2952328" y="4176464"/>
          <a:ext cx="1512158" cy="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tx1"/>
          </a:solidFill>
          <a:headEnd type="triangl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0.37705</cdr:x>
      <cdr:y>0.16542</cdr:y>
    </cdr:from>
    <cdr:to>
      <cdr:x>0.46721</cdr:x>
      <cdr:y>0.24497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3312368" y="748680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0.2541</cdr:x>
      <cdr:y>0.11769</cdr:y>
    </cdr:from>
    <cdr:to>
      <cdr:x>0.38278</cdr:x>
      <cdr:y>0.36745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2232262" y="532661"/>
          <a:ext cx="1130451" cy="1130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0.54098</cdr:x>
      <cdr:y>0.13586</cdr:y>
    </cdr:from>
    <cdr:to>
      <cdr:x>0.61475</cdr:x>
      <cdr:y>0.21541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4752528" y="690571"/>
          <a:ext cx="648068" cy="404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0.33607</cdr:x>
      <cdr:y>0.67716</cdr:y>
    </cdr:from>
    <cdr:to>
      <cdr:x>0.51639</cdr:x>
      <cdr:y>0.69415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>
          <a:off x="2952328" y="3442020"/>
          <a:ext cx="1584146" cy="8638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0.36066</cdr:x>
      <cdr:y>0.41082</cdr:y>
    </cdr:from>
    <cdr:to>
      <cdr:x>0.5082</cdr:x>
      <cdr:y>0.41082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>
          <a:off x="3168389" y="2088222"/>
          <a:ext cx="1296107" cy="1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0.18852</cdr:x>
      <cdr:y>0.05667</cdr:y>
    </cdr:from>
    <cdr:to>
      <cdr:x>0.27049</cdr:x>
      <cdr:y>0.17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656184" y="288032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0.63579</cdr:x>
      <cdr:y>0.09634</cdr:y>
    </cdr:from>
    <cdr:to>
      <cdr:x>0.72778</cdr:x>
      <cdr:y>0.16717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5585391" y="489692"/>
          <a:ext cx="808129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10,6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0.18852</cdr:x>
      <cdr:y>0.1105</cdr:y>
    </cdr:from>
    <cdr:to>
      <cdr:x>0.27869</cdr:x>
      <cdr:y>0.18133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561700"/>
          <a:ext cx="792141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10,6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0.56557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968552" y="0"/>
          <a:ext cx="3816424" cy="4997152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показатели </a:t>
          </a:r>
          <a:r>
            <a:rPr lang="ru-RU" alt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 по акцизам на нефтепродукты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102,6 %. 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уплаты акцизов на нефтепродукты зачисляются в бюджет городского округа Евпатория в соответствии с 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размером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дифференцированного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отчислений, установленным субъектом Российской Федерации – Республикой Крым, рассчитанным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образования. Размер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норматива для городского округа Евпатория Республики Крым на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составлял 0,2844 % в соответствии  с приложением 3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 Закону  Республики Крым от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15.12.2022 № 355-ЗРК/2022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бюджете Республики Крым на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 период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годов»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</a:p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Полномочия администратора доходов осуществляет Управление Федеральной налоговой службы России по Республике Крым.</a:t>
          </a:r>
        </a:p>
        <a:p xmlns:a="http://schemas.openxmlformats.org/drawingml/2006/main">
          <a:pPr algn="ctr"/>
          <a:r>
            <a:rPr lang="ru-RU" alt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Доходы от акцизов </a:t>
          </a:r>
          <a:r>
            <a: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на </a:t>
          </a:r>
          <a:r>
            <a:rPr lang="ru-RU" altLang="ru-RU" sz="12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нефтепродукты являются источником формирования ДОРОЖНОГО ФОНДА муниципального образования.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0.61475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400600" y="0"/>
          <a:ext cx="3384376" cy="492514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rPr>
            <a:t>Уточненные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плановые показатели </a:t>
          </a:r>
          <a:r>
            <a: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</a:t>
          </a:r>
          <a:br>
            <a:rPr lang="ru-RU" altLang="ru-RU" sz="14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</a:br>
          <a:r>
            <a: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налогу, взимаемому в связи с применением упрощенной системы </a:t>
          </a:r>
          <a:r>
            <a: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налогообложения</a:t>
          </a:r>
          <a:r>
            <a:rPr lang="ru-RU" alt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,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2023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выполнены на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100,98 %. 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зачислялся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бюджет городского округа Евпатория по дифференцированным нормативам отчислений, установленным приложением 4 Закона Республики Крым от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15.12.2022 №  355-ЗРК/2022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«О бюджете Республики Крым на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и на плановый период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»,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размер норматива для городского округа Евпатория Республики Крым на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составлял 30,05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0.59016</cdr:x>
      <cdr:y>0</cdr:y>
    </cdr:from>
    <cdr:to>
      <cdr:x>1</cdr:x>
      <cdr:y>0.96581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184576" y="0"/>
          <a:ext cx="3600400" cy="5328598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Уточненные плановые показатели </a:t>
          </a:r>
          <a:r>
            <a:rPr lang="ru-RU" alt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 по единому сельскохозяйственному налогу (далее - ЕСХН)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перевыполнены в 1,4 раза, что связано с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проведением  налоговым органом контрольных мероприятий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декабре 2023 года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 результате чего дополнительно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поступило платежей на общую сумму 967,6 тыс. руб.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(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налогоплательщикам).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/>
          <a:r>
            <a:rPr lang="ru-RU" altLang="ru-RU" sz="1300" dirty="0" smtClean="0">
              <a:solidFill>
                <a:schemeClr val="tx1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       ЕСХН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2023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зачислялся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округа в соответствии со статьей 61.2 Бюджетного кодекса РФ, с применением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ставок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Законом Республики Крым от 29 декабря 2014 года № 60-ЗРК/2014 «Об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установлении ставки единого сельскохозяйственного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налога на территории Республики Крым» с изменениями, которым налоговая ставка для сельскохозяйственных товаропроизводителей установлена на уровне 4,0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0.52033</cdr:x>
      <cdr:y>0</cdr:y>
    </cdr:from>
    <cdr:to>
      <cdr:x>1</cdr:x>
      <cdr:y>0.94667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4608512" y="0"/>
          <a:ext cx="4248472" cy="511258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300"/>
            </a:lnSpc>
          </a:pP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just">
            <a:lnSpc>
              <a:spcPts val="1400"/>
            </a:lnSpc>
          </a:pP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плановые показатели </a:t>
          </a:r>
          <a:r>
            <a:rPr lang="ru-RU" altLang="ru-RU" sz="13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налогу, </a:t>
          </a:r>
          <a:r>
            <a:rPr lang="ru-RU" altLang="ru-RU" sz="13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взимаемому </a:t>
          </a:r>
          <a:r>
            <a:rPr lang="ru-RU" altLang="ru-RU" sz="13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в связи с </a:t>
          </a:r>
          <a:r>
            <a:rPr lang="ru-RU" altLang="ru-RU" sz="13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применением патентной системы налогообложения,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выполнены на 89,03%.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Невыполнение плановых показателей 2023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года,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согласно информации  Межрайонной инспекции Федеральной налоговой службы России № 6 по Республике Крым, сложился в связи с: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переносом сроков уплаты налога с 31.12.2023 на январь 2024 года, в результате сумма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недополученных доходов в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году составила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35,8 млн. руб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.; 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конвертацией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переплаты на ЕНП в декабре 2023, образованной за счет проведения уведомлений об уменьшении сумм налога, на сумму страховых платежей (взносов) и пособий;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отсутствием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учета досрочной оплаты (суммы поступлений отражаются в сальдо ЕНС до наступления срока начисления);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уменьшением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количества выданных в 2023 году патентов на 254, средняя стоимость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патента в 2023 году - 25,5 тыс. руб., в результате потеря доходов 2023 года составила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6,5 млн.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руб.;</a:t>
          </a:r>
        </a:p>
        <a:p xmlns:a="http://schemas.openxmlformats.org/drawingml/2006/main">
          <a:pPr algn="just"/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переходом </a:t>
          </a:r>
          <a:r>
            <a: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плательщиков на уплату налога на профессиональный </a:t>
          </a:r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доход. </a:t>
          </a:r>
        </a:p>
        <a:p xmlns:a="http://schemas.openxmlformats.org/drawingml/2006/main">
          <a:pPr algn="just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0.41803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72407" y="2268144"/>
          <a:ext cx="482359" cy="515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0.59016</cdr:x>
      <cdr:y>0</cdr:y>
    </cdr:from>
    <cdr:to>
      <cdr:x>1</cdr:x>
      <cdr:y>1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184576" y="0"/>
          <a:ext cx="3600400" cy="5400600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Годовые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плановые показатели </a:t>
          </a:r>
          <a:r>
            <a:rPr lang="ru-RU" altLang="ru-RU" sz="15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по </a:t>
          </a:r>
          <a:br>
            <a:rPr lang="ru-RU" altLang="ru-RU" sz="15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</a:br>
          <a:r>
            <a:rPr lang="ru-RU" altLang="ru-RU" sz="1500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rPr>
            <a:t>налогу на имущество физических лиц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выполнены на 104,4%. </a:t>
          </a:r>
        </a:p>
        <a:p xmlns:a="http://schemas.openxmlformats.org/drawingml/2006/main">
          <a:pPr algn="just"/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На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территории муниципального образования городской округ Евпатория Республики Крым налог на имущество физических лиц с применением порядка определения налоговой базы по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налогу,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исходя из кадастровой стоимости объектов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налогообложения,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 решением Евпаторийского городского совета Республики Крым от 15.11.2019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№ </a:t>
          </a:r>
          <a:r>
            <a: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2-6/4 «О налоге на имущество физических лиц на территории муниципального образования городской округ Евпатория Республики Крым» с изменениями.</a:t>
          </a:r>
        </a:p>
        <a:p xmlns:a="http://schemas.openxmlformats.org/drawingml/2006/main">
          <a:pPr algn="just"/>
          <a:endParaRPr lang="ru-RU" sz="16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0.37705</cdr:x>
      <cdr:y>0.6109</cdr:y>
    </cdr:from>
    <cdr:to>
      <cdr:x>0.48114</cdr:x>
      <cdr:y>0.81293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12368" y="27649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0.70481</cdr:y>
    </cdr:from>
    <cdr:to>
      <cdr:x>0.96748</cdr:x>
      <cdr:y>0.97061</cdr:y>
    </cdr:to>
    <cdr:sp macro="" textlink="">
      <cdr:nvSpPr>
        <cdr:cNvPr id="4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243878"/>
          <a:ext cx="4283985" cy="16004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Уточненные плановые показатели 2023 года перевыполнены на 22,1%, в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связи с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поступлением сумм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ЕНП (единый налоговый платеж)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 счет предстоящей обязанности по уплате, а также увеличением базы налогообложения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0.01563</cdr:x>
      <cdr:y>0.43658</cdr:y>
    </cdr:from>
    <cdr:to>
      <cdr:x>1</cdr:x>
      <cdr:y>1</cdr:y>
    </cdr:to>
    <cdr:sp macro="" textlink="">
      <cdr:nvSpPr>
        <cdr:cNvPr id="2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031" y="2774637"/>
          <a:ext cx="4536481" cy="31239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altLang="ru-RU" sz="1200" b="1" i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altLang="ru-RU" b="1" i="1" dirty="0" smtClean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altLang="ru-RU" b="1" i="1" dirty="0">
            <a:solidFill>
              <a:schemeClr val="bg2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15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15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Ставки земельного налога, применяемые на территории муниципального образования и  действовавшие в 2022-2023 годах для расчета налога (авансовых платежей),  установлены решением Евпаторийского городского совета Республики Крым от 27.11.2020 № 2-24/4 «Об установлении земельного налога на территории муниципального образования городской округ Евпатория Республики Крым», с изменениями, и утверждены в виде дифференцированных ставок  в процентах от кадастровой стоимости земельного участка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6DF08-D56B-449B-BECD-2E86A4C84C7B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E53E8-30AF-4886-9C62-2C095BCA67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57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b="1" i="1" u="sn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2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0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49689" y="9428244"/>
            <a:ext cx="294640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23E71649-FA9C-4E7A-BF68-90C61E769979}" type="slidenum">
              <a:rPr lang="ru-RU" altLang="ru-RU" b="1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altLang="ru-RU" b="1" smtClean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108B-59A6-4778-9817-141708036345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C59BC-E4D5-4F94-90D0-57E7D6AC8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Slide23.sld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Slide24.sld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PowerPoint_Slide25.sld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516" y="4725144"/>
            <a:ext cx="9169816" cy="213285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lnSpc>
                <a:spcPts val="3900"/>
              </a:lnSpc>
              <a:spcBef>
                <a:spcPts val="0"/>
              </a:spcBef>
              <a:defRPr/>
            </a:pP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Отчёт </a:t>
            </a:r>
            <a:r>
              <a:rPr lang="ru-RU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городской округ Евпатория Республики Крым</a:t>
            </a:r>
            <a:b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576686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ABD227-76E6-4576-8676-5DF1BF92B0E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21508" name="Рисунок 5" descr="межб. транс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"/>
            <a:ext cx="8280400" cy="640503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82482" y="3717032"/>
            <a:ext cx="29523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на финансирование «переданных» публично-правовым образованиям полномочий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2321" y="764704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8" tIns="45577" rIns="91138" bIns="45577" rtlCol="0" anchor="ctr"/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496" y="72008"/>
            <a:ext cx="9081392" cy="764704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138" tIns="45577" rIns="91138" bIns="4557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муниципального образования городской округ Евпатория Республики Крым за  2023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68" y="6525344"/>
            <a:ext cx="611559" cy="322888"/>
          </a:xfrm>
          <a:prstGeom prst="rect">
            <a:avLst/>
          </a:prstGeom>
        </p:spPr>
        <p:txBody>
          <a:bodyPr lIns="91138" tIns="45577" rIns="91138" bIns="45577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6936"/>
              </p:ext>
            </p:extLst>
          </p:nvPr>
        </p:nvGraphicFramePr>
        <p:xfrm>
          <a:off x="35495" y="1124746"/>
          <a:ext cx="9081392" cy="5640083"/>
        </p:xfrm>
        <a:graphic>
          <a:graphicData uri="http://schemas.openxmlformats.org/drawingml/2006/table">
            <a:tbl>
              <a:tblPr firstRow="1" bandRow="1"/>
              <a:tblGrid>
                <a:gridCol w="3717206"/>
                <a:gridCol w="1646980"/>
                <a:gridCol w="1889273"/>
                <a:gridCol w="993710"/>
                <a:gridCol w="834223"/>
              </a:tblGrid>
              <a:tr h="75142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6115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фактических показателей от плановых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сумме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 том числе: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5 029,7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5 079,2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+ 49,5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443,7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+ 44,1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поступления, в том числе: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3 586,0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3 591,4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+ 5,4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1 842,8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- 24,6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+ 34,7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623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бюджетов городских округов от возврата организациями остатков субсидий прошлых лет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804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5 237,6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- 77,1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1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(ПРОФИЦИТ),  - (+)</a:t>
                      </a:r>
                    </a:p>
                  </a:txBody>
                  <a:tcPr marL="55031" marR="6115" marT="6115" marB="0" anchor="ctr">
                    <a:lnL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- 260,4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- 158,4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115" marR="6115" marT="61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A0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" name="Rectangle 72"/>
          <p:cNvSpPr>
            <a:spLocks noChangeArrowheads="1"/>
          </p:cNvSpPr>
          <p:nvPr/>
        </p:nvSpPr>
        <p:spPr bwMode="auto">
          <a:xfrm>
            <a:off x="0" y="20191"/>
            <a:ext cx="9144000" cy="7075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138" tIns="45577" rIns="91138" bIns="45577" anchor="ctr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бюджета муниципального образования городской округ Евпатория Республики Крым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за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990765"/>
              </p:ext>
            </p:extLst>
          </p:nvPr>
        </p:nvGraphicFramePr>
        <p:xfrm>
          <a:off x="107505" y="727784"/>
          <a:ext cx="8928991" cy="6013578"/>
        </p:xfrm>
        <a:graphic>
          <a:graphicData uri="http://schemas.openxmlformats.org/drawingml/2006/table">
            <a:tbl>
              <a:tblPr/>
              <a:tblGrid>
                <a:gridCol w="5796697"/>
                <a:gridCol w="1117747"/>
                <a:gridCol w="1117747"/>
                <a:gridCol w="896800"/>
              </a:tblGrid>
              <a:tr h="1750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НАИМЕНОВАНИЕ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тыс.руб.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(факт)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исп. плана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3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1 443 715,6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487 727,3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526 877,9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519 346,7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на нефтепродукты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16 623,4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17 053,7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125 760,0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126 996,5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- 1 500,0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- 1 484,5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2 219,6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патентной системы  налогообложения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25 570,0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22 765,9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98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42 037,0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43 882,7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32 384,0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39 533,4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13 587,00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13 873,4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32994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городских округов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386 352,0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387 193,2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2353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имущества, находящегося в оперативном управлении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33 528,7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36 622,7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сдачи в аренду имущества, составляющего казну городских округов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23 973,0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26 141,6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331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по соглашениям об установлении сервитута в отношении земельных участков после разграничения государственной собственности на землю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331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перечисления части прибыли, остающейся после уплаты налогов и иных обязательных платежей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8 237,6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9 487,8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331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округов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2 987,2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4 597,2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4925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59 427,6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61 232,3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1 263,9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987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доходы от компенсации затрат бюджетов городских округов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14 561,4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19 851,4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870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114 552,8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129 644,6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3 995,9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15 215,9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доходы, в </a:t>
                      </a:r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невыясненные поступления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11 247,4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11 270,4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2045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3 585 967,1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3 591 429,3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</a:tr>
              <a:tr h="1750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 дотации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выравнивания, сбалансированности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28 815,3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28 815,3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C1"/>
                    </a:solidFill>
                  </a:tcPr>
                </a:tc>
              </a:tr>
              <a:tr h="2735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ВСЕГО ДОХОДОВ:</a:t>
                      </a: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5 029 682,7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079 156,6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57" marR="4657" marT="46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919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8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бюджета  муниципального образования городской округ Евпатория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Крым по доходам   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         за 2023 год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руб.)</a:t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964987"/>
              </p:ext>
            </p:extLst>
          </p:nvPr>
        </p:nvGraphicFramePr>
        <p:xfrm>
          <a:off x="179512" y="1600200"/>
          <a:ext cx="8784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5697904" y="2060848"/>
            <a:ext cx="288502" cy="3135539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86406" y="3212976"/>
            <a:ext cx="461665" cy="8640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5 079,2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0527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</a:t>
            </a:r>
            <a:b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алогу на доходы физических лиц за 2023 год (млн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355521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5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24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акцизам на  нефтепродукты за 2023 год  (млн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795826"/>
              </p:ext>
            </p:extLst>
          </p:nvPr>
        </p:nvGraphicFramePr>
        <p:xfrm>
          <a:off x="179512" y="1600200"/>
          <a:ext cx="8784976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82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</a:t>
            </a:r>
            <a:b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налогу, взимаемому в связи с применением упрощенной системы налогообложения, за 2023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64566"/>
              </p:ext>
            </p:extLst>
          </p:nvPr>
        </p:nvGraphicFramePr>
        <p:xfrm>
          <a:off x="179512" y="1600200"/>
          <a:ext cx="878497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69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24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единому сельскохозяйственному налогу за 2023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228670"/>
              </p:ext>
            </p:extLst>
          </p:nvPr>
        </p:nvGraphicFramePr>
        <p:xfrm>
          <a:off x="179512" y="1340768"/>
          <a:ext cx="878497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00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24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налогу, взимаемому в связи с применением патентной системы налогообложения, за 2023 год 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690083"/>
              </p:ext>
            </p:extLst>
          </p:nvPr>
        </p:nvGraphicFramePr>
        <p:xfrm>
          <a:off x="179512" y="134076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823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налогу</a:t>
            </a:r>
            <a:b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 за 2023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03451"/>
              </p:ext>
            </p:extLst>
          </p:nvPr>
        </p:nvGraphicFramePr>
        <p:xfrm>
          <a:off x="179512" y="1340768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895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362950" cy="70696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Что такое «Бюджет для граждан»?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9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B2C26B-4AAB-4D05-B9D9-EFF7DC95C0A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076" name="Прямоугольник 9"/>
          <p:cNvSpPr>
            <a:spLocks noChangeArrowheads="1"/>
          </p:cNvSpPr>
          <p:nvPr/>
        </p:nvSpPr>
        <p:spPr bwMode="auto">
          <a:xfrm>
            <a:off x="539750" y="3357034"/>
            <a:ext cx="82804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Arial" charset="0"/>
              </a:rPr>
              <a:t>     Под «Бюджетом для граждан» понимается документ (брошюра), информационный ресурс, содержащий основные положения проекта решения о бюджете, решения о бюджете и отчета об его исполнении в доступной и понятной для граждан форме.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500" i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>
                <a:latin typeface="Arial" charset="0"/>
              </a:rPr>
              <a:t>    Граждане и как налогоплательщики, и как потребители общественных благ должны быть уверены в том, что передаваемые ими в распоряжении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500" i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500" i="1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500" i="1">
              <a:latin typeface="Arial" charset="0"/>
            </a:endParaRPr>
          </a:p>
        </p:txBody>
      </p:sp>
      <p:sp>
        <p:nvSpPr>
          <p:cNvPr id="3077" name="Прямоугольник 10"/>
          <p:cNvSpPr>
            <a:spLocks noChangeArrowheads="1"/>
          </p:cNvSpPr>
          <p:nvPr/>
        </p:nvSpPr>
        <p:spPr bwMode="auto">
          <a:xfrm>
            <a:off x="3851276" y="1557867"/>
            <a:ext cx="4392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charset="0"/>
              </a:rPr>
              <a:t>Начиная с 2013 года все финансовые органы страны должны составлять на регулярной основе отдельный аналитический документ «Бюджет для граждан».</a:t>
            </a:r>
          </a:p>
        </p:txBody>
      </p:sp>
      <p:pic>
        <p:nvPicPr>
          <p:cNvPr id="7" name="Рисунок 6" descr="бюдж. для гражд.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28733"/>
            <a:ext cx="2952328" cy="237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01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277"/>
            <a:ext cx="8424936" cy="82643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</a:t>
            </a: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округа Евпатория </a:t>
            </a:r>
            <a:b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земельному налогу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 за 2023 год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руб.)</a:t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8644591"/>
              </p:ext>
            </p:extLst>
          </p:nvPr>
        </p:nvGraphicFramePr>
        <p:xfrm>
          <a:off x="0" y="836712"/>
          <a:ext cx="442798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5002320"/>
              </p:ext>
            </p:extLst>
          </p:nvPr>
        </p:nvGraphicFramePr>
        <p:xfrm>
          <a:off x="4355976" y="1124744"/>
          <a:ext cx="46085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34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241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поступлениям государственной пошлины за 2023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770017"/>
              </p:ext>
            </p:extLst>
          </p:nvPr>
        </p:nvGraphicFramePr>
        <p:xfrm>
          <a:off x="179512" y="1600200"/>
          <a:ext cx="8784976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961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Евпатория по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арендной платы, а также средств от продажи права на заключение договоров аренды за земли, находящиеся в собственности  городских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округов, за 2023 год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561174"/>
              </p:ext>
            </p:extLst>
          </p:nvPr>
        </p:nvGraphicFramePr>
        <p:xfrm>
          <a:off x="179512" y="1412776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95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19675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Евпатория по доходам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в аренду имущества, находящегося в оперативном управлении,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(млн. руб.)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095370"/>
              </p:ext>
            </p:extLst>
          </p:nvPr>
        </p:nvGraphicFramePr>
        <p:xfrm>
          <a:off x="179512" y="1196752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552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4401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</a:t>
            </a:r>
            <a:b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сдачи в аренду имущества, составляющего казну городских </a:t>
            </a:r>
            <a:b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округов, за 2023 год </a:t>
            </a: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589182"/>
              </p:ext>
            </p:extLst>
          </p:nvPr>
        </p:nvGraphicFramePr>
        <p:xfrm>
          <a:off x="107504" y="1556792"/>
          <a:ext cx="8856984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9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401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от перечисления части прибыли, остающейся после уплаты налогов муниципальных унитарных предприятий, созданных городскими </a:t>
            </a:r>
            <a:b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округами, за 2023 год </a:t>
            </a: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</a:t>
            </a:r>
            <a: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859"/>
              </p:ext>
            </p:extLst>
          </p:nvPr>
        </p:nvGraphicFramePr>
        <p:xfrm>
          <a:off x="179512" y="1600200"/>
          <a:ext cx="8856984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4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</a:t>
            </a: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 поступлениям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использования имущества, находящегося в собственности городских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округов, за 2023 год </a:t>
            </a: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</a:t>
            </a:r>
            <a: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71039659"/>
              </p:ext>
            </p:extLst>
          </p:nvPr>
        </p:nvGraphicFramePr>
        <p:xfrm>
          <a:off x="179512" y="1556792"/>
          <a:ext cx="51845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292080" y="1412776"/>
            <a:ext cx="3744373" cy="511256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Уточненные плановые показатели 2023 года </a:t>
            </a:r>
            <a:r>
              <a:rPr lang="ru-RU" alt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 поступлениям от использования имущества, находящегося в собственности городских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перевыполнены в 1,5 раза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Источник доходов - 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наем жилых помещений муниципального жилищного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Перевыполнение плановых показателей 2023 года,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главного администратора доходов - департамента городского хозяйства администрации города Евпатории Республики Крым, произошло в результате проведенной работы в ноябре - декабре 2023 года по уточнению платежей, поступавших от нанимателей жилых помещений муниципального жилищного фонда по начисленным платежам, которые с мая по декабрь в 2023 году ошибочно зачислялись на иной код доходов.   </a:t>
            </a:r>
          </a:p>
          <a:p>
            <a:pPr algn="just"/>
            <a:endPara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6" y="44011"/>
            <a:ext cx="9133249" cy="174746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</a:t>
            </a: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1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поступившей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2023 год </a:t>
            </a:r>
            <a:r>
              <a:rPr lang="ru-RU" alt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млн. руб.)</a:t>
            </a:r>
            <a:br>
              <a:rPr lang="ru-RU" alt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77390546"/>
              </p:ext>
            </p:extLst>
          </p:nvPr>
        </p:nvGraphicFramePr>
        <p:xfrm>
          <a:off x="251520" y="1916831"/>
          <a:ext cx="5616624" cy="480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364088" y="1988840"/>
            <a:ext cx="3611165" cy="45365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Уточненные плановые показатели 2023 года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выполнены  на 103,04%.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коду доходов зачисляются средства, источниками которых являются:</a:t>
            </a:r>
          </a:p>
          <a:p>
            <a:pPr marL="228600" indent="-228600" algn="just">
              <a:buAutoNum type="arabicParenR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нестационарных объектов торговли;</a:t>
            </a:r>
          </a:p>
          <a:p>
            <a:pPr marL="228600" indent="-228600" algn="just">
              <a:buAutoNum type="arabicParenR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платы по договорам на установку и эксплуатацию объектов наружной рекламы на земельных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участках.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Перевыполнение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 плановых показателей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года, по информации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УПРиРП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Евпатории РК, обусловлено поступлением авансовых платежей по договорам со сроком уплаты в январе 2024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306"/>
            <a:ext cx="8496944" cy="11144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городского округа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плате за негативное воздействие на окружающую среду за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(тыс.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(плате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выбросы загрязняющих веществ в атмосферный воздух, за сбросы загрязняющих веществ в водные объекты, за размещение отходов производства и потребления)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75144"/>
              </p:ext>
            </p:extLst>
          </p:nvPr>
        </p:nvGraphicFramePr>
        <p:xfrm>
          <a:off x="179512" y="1412776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21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4401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от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(основных средств),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в собственности городских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округов, за 2023 год </a:t>
            </a:r>
            <a:r>
              <a:rPr lang="ru-RU" alt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76439"/>
              </p:ext>
            </p:extLst>
          </p:nvPr>
        </p:nvGraphicFramePr>
        <p:xfrm>
          <a:off x="251520" y="1628800"/>
          <a:ext cx="878497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380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34083"/>
          </a:xfr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Основные термины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534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D2DDB7-8D54-4A0E-85CB-FAFF1F6A23C1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8314" y="1123951"/>
            <a:ext cx="820737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>
              <a:defRPr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поступающие в бюджет денежные средства (налоги юридических и физических лиц, административные платежи и сборы, безвозмездные поступления) .</a:t>
            </a: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 (социальные выплаты населению, содержание государственных (муниципальных) учреждений (образование, ЖКХ, культура и другие) капитальное строительство и другие).</a:t>
            </a: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-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бюджета над его расходами.</a:t>
            </a: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–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бюджета над его доходами.</a:t>
            </a:r>
          </a:p>
          <a:p>
            <a:pPr>
              <a:defRPr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pic>
        <p:nvPicPr>
          <p:cNvPr id="4103" name="Рисунок 5" descr="бюдж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6418"/>
            <a:ext cx="1763712" cy="10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8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44016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35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от продажи земельных участков, находящихся в собственности городских округов,</a:t>
            </a:r>
            <a:r>
              <a:rPr lang="ru-RU" sz="235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 </a:t>
            </a:r>
            <a:r>
              <a:rPr lang="ru-RU" altLang="ru-RU" sz="235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</a:t>
            </a:r>
            <a:r>
              <a:rPr lang="ru-RU" altLang="ru-RU" sz="235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руб.)</a:t>
            </a:r>
            <a:br>
              <a:rPr lang="ru-RU" altLang="ru-RU" sz="235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35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750176"/>
              </p:ext>
            </p:extLst>
          </p:nvPr>
        </p:nvGraphicFramePr>
        <p:xfrm>
          <a:off x="179512" y="1600200"/>
          <a:ext cx="878497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877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96" cy="130100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Евпатория по доходам от поступления штрафов, санкций, возмещения ущерба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руб.)</a:t>
            </a:r>
            <a:br>
              <a:rPr lang="ru-RU" alt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77150944"/>
              </p:ext>
            </p:extLst>
          </p:nvPr>
        </p:nvGraphicFramePr>
        <p:xfrm>
          <a:off x="179512" y="1557338"/>
          <a:ext cx="6120680" cy="49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152" y="1628800"/>
            <a:ext cx="3096343" cy="488595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Уточненные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</a:t>
            </a: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доходам от поступления штрафов, санкций, возмещения ущерба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перевыполнены 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раза, в связи с тем, что источник поступления денежных средств основан на применении мер принудительного характера взыскания, четко спрогнозировать количество нарушений и суммы штрафных санкций (возмещений ущерба) не представляется возможным. В течение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производилась корректировка плановых показателей по фактическому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поступлению, при этом стоит отметить разовый платеж в размере 8,1 млн. руб., поступивший 27.12.2023.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75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городского округа </a:t>
            </a: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прочим неналоговым доходам за 2023 год </a:t>
            </a:r>
            <a:r>
              <a:rPr lang="ru-RU" alt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</a:t>
            </a:r>
            <a: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руб.)</a:t>
            </a:r>
            <a:br>
              <a:rPr lang="ru-RU" alt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7268804"/>
              </p:ext>
            </p:extLst>
          </p:nvPr>
        </p:nvGraphicFramePr>
        <p:xfrm>
          <a:off x="179512" y="1557338"/>
          <a:ext cx="6120680" cy="49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6136" y="1628800"/>
            <a:ext cx="3168365" cy="473975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Уточненные плановые показатели 2023 года выполнены на 100 %. Первоначально плановые показатели не планировались, в течение 2023 года корректировка плановых показателей осуществлялось по факту поступления средств, в том числе  в связи с фактическим зачислением в бюджет городского округа денежных средств, источником которых являются  платежи за снос зеленых насаждений.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50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49" y="72010"/>
            <a:ext cx="9072563" cy="105273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182" tIns="45597" rIns="91182" bIns="45597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городской округ Евпатория Республики Крым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611560" y="1118743"/>
            <a:ext cx="7920905" cy="3238116"/>
            <a:chOff x="45983" y="1265203"/>
            <a:chExt cx="8812297" cy="302048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45983" y="1265203"/>
              <a:ext cx="8812297" cy="7647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91204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Общий объем</a:t>
              </a:r>
            </a:p>
            <a:p>
              <a:pPr algn="ctr" defTabSz="91204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3 596,1 млн. 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рублей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407879" y="3273884"/>
              <a:ext cx="6328812" cy="32184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20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Дотации –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28,8 млн. руб.</a:t>
              </a: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1407879" y="3595727"/>
              <a:ext cx="6328812" cy="34044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20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Субвенции –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1 738,5 млн. руб.</a:t>
              </a:r>
              <a:endPara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1414161" y="3936174"/>
              <a:ext cx="6328812" cy="34951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91204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– 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1 818,2 млн. руб.</a:t>
              </a:r>
              <a:endPara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трелка вверх 9"/>
            <p:cNvSpPr/>
            <p:nvPr/>
          </p:nvSpPr>
          <p:spPr>
            <a:xfrm>
              <a:off x="3182395" y="2029971"/>
              <a:ext cx="2571517" cy="42133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20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AutoShape 37"/>
          <p:cNvSpPr>
            <a:spLocks noChangeArrowheads="1"/>
          </p:cNvSpPr>
          <p:nvPr/>
        </p:nvSpPr>
        <p:spPr bwMode="auto">
          <a:xfrm>
            <a:off x="539552" y="4875574"/>
            <a:ext cx="7976126" cy="713666"/>
          </a:xfrm>
          <a:prstGeom prst="roundRect">
            <a:avLst>
              <a:gd name="adj" fmla="val 50000"/>
            </a:avLst>
          </a:prstGeom>
          <a:gradFill>
            <a:gsLst>
              <a:gs pos="73000">
                <a:srgbClr val="FFC000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182" tIns="45597" rIns="91182" bIns="45597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возврата организациями остатков субсидий прошлых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-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 млн. руб.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539552" y="5589240"/>
            <a:ext cx="7976125" cy="86409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83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182" tIns="45597" rIns="91182" bIns="45597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 субсидий, субвенций и иных межбюджетных трансфертов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целевое назначение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 лет из бюджетов городских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округов -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минусовым значением </a:t>
            </a:r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«-»  8,4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55498" y="2492896"/>
            <a:ext cx="7998971" cy="5413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92D050"/>
              </a:gs>
              <a:gs pos="97000">
                <a:srgbClr val="FFEEC0"/>
              </a:gs>
              <a:gs pos="100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ДРУГИХ БЮДЖЕТОВ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БЮДЖЕТНОЙ СИСТЕМЫ</a:t>
            </a:r>
          </a:p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3 591,4 млн. руб.,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 bwMode="auto">
          <a:xfrm>
            <a:off x="3879342" y="3046305"/>
            <a:ext cx="1414144" cy="225846"/>
          </a:xfrm>
          <a:prstGeom prst="upArrow">
            <a:avLst>
              <a:gd name="adj1" fmla="val 50000"/>
              <a:gd name="adj2" fmla="val 478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204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1858177" y="4356859"/>
            <a:ext cx="5688632" cy="37469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04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10,6 млн. руб.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бюджета  </a:t>
            </a: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 </a:t>
            </a: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 безвозмездным поступлениям от других бюджетов бюджетной системы Российской Федерации за 202</a:t>
            </a:r>
            <a:r>
              <a:rPr lang="en-US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 год </a:t>
            </a:r>
            <a: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(млн. руб.)</a:t>
            </a:r>
            <a:br>
              <a:rPr lang="ru-RU" alt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693390"/>
              </p:ext>
            </p:extLst>
          </p:nvPr>
        </p:nvGraphicFramePr>
        <p:xfrm>
          <a:off x="179512" y="1355132"/>
          <a:ext cx="8784976" cy="508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6045303" y="2204864"/>
            <a:ext cx="325828" cy="3167573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42200" y="3138466"/>
            <a:ext cx="461665" cy="9963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7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526067"/>
              </p:ext>
            </p:extLst>
          </p:nvPr>
        </p:nvGraphicFramePr>
        <p:xfrm>
          <a:off x="36513" y="0"/>
          <a:ext cx="9156700" cy="686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Слайд" r:id="rId4" imgW="219423" imgH="164422" progId="PowerPoint.Slide.12">
                  <p:embed/>
                </p:oleObj>
              </mc:Choice>
              <mc:Fallback>
                <p:oleObj name="Слайд" r:id="rId4" imgW="219423" imgH="164422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0"/>
                        <a:ext cx="9156700" cy="68643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бюджета 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муниципального образования городской округ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Республики Крым по расходам</a:t>
            </a:r>
            <a:b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 2023 год (млн. руб.)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11989"/>
              </p:ext>
            </p:extLst>
          </p:nvPr>
        </p:nvGraphicFramePr>
        <p:xfrm>
          <a:off x="35496" y="1484784"/>
          <a:ext cx="9001000" cy="5298653"/>
        </p:xfrm>
        <a:graphic>
          <a:graphicData uri="http://schemas.openxmlformats.org/drawingml/2006/table">
            <a:tbl>
              <a:tblPr/>
              <a:tblGrid>
                <a:gridCol w="2376264"/>
                <a:gridCol w="1588736"/>
                <a:gridCol w="1428760"/>
                <a:gridCol w="1374992"/>
                <a:gridCol w="1125338"/>
                <a:gridCol w="1106910"/>
              </a:tblGrid>
              <a:tr h="2622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исполнения от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плана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 в общей сумме расходов, %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5 314,7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5 237,6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-77,1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55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счет межбюджетных трансфертов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3 581,8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3 565,6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-16,2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99,55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68,08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0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счет средств местного бюджета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1 732,9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1 672,0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-60,9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96,48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31,92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309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591404"/>
              </p:ext>
            </p:extLst>
          </p:nvPr>
        </p:nvGraphicFramePr>
        <p:xfrm>
          <a:off x="0" y="13976"/>
          <a:ext cx="9107619" cy="684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Слайд" r:id="rId4" imgW="2821060" imgH="2116871" progId="PowerPoint.Slide.12">
                  <p:embed/>
                </p:oleObj>
              </mc:Choice>
              <mc:Fallback>
                <p:oleObj name="Слайд" r:id="rId4" imgW="2821060" imgH="2116871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976"/>
                        <a:ext cx="9107619" cy="6844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34327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города по расходам</a:t>
            </a:r>
            <a:b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 2023 год (млн. руб.)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09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687511"/>
              </p:ext>
            </p:extLst>
          </p:nvPr>
        </p:nvGraphicFramePr>
        <p:xfrm>
          <a:off x="17463" y="9525"/>
          <a:ext cx="9126537" cy="685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Слайд" r:id="rId4" imgW="1333394" imgH="999753" progId="PowerPoint.Slide.12">
                  <p:embed/>
                </p:oleObj>
              </mc:Choice>
              <mc:Fallback>
                <p:oleObj name="Слайд" r:id="rId4" imgW="1333394" imgH="999753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9525"/>
                        <a:ext cx="9126537" cy="6853238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rgbClr val="FFD083"/>
                          </a:gs>
                          <a:gs pos="50000">
                            <a:srgbClr val="FFE0B5"/>
                          </a:gs>
                          <a:gs pos="100000">
                            <a:srgbClr val="FFEFDB"/>
                          </a:gs>
                          <a:gs pos="100000">
                            <a:srgbClr val="96AB94"/>
                          </a:gs>
                        </a:gsLst>
                        <a:lin ang="5400000" scaled="0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4" cy="12101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Исполнение бюджета  городского округа Евпатория Республики Крым по разделам бюджетной классификации за 2023 год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32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58675-519B-4F32-A4BE-8774ABFF20D1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5124" name="Рисунок 3" descr="гражданин и его участи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714" y="260351"/>
            <a:ext cx="6911975" cy="126188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Доходы бюджета – расходы бюджета =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дефицит / 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Если расходы превышают доходы, складывается дефицит,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если доходы превышают расходы - профицит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1988840"/>
            <a:ext cx="1728192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Дефицит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1988840"/>
            <a:ext cx="1728192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Профицит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3" y="2492896"/>
            <a:ext cx="813690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Накопленные резервы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Муниципальный долг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419476" y="2565401"/>
            <a:ext cx="360363" cy="359833"/>
          </a:xfrm>
          <a:prstGeom prst="downArrow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3419476" y="3236385"/>
            <a:ext cx="360363" cy="433916"/>
          </a:xfrm>
          <a:prstGeom prst="upArrow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8" name="TextBox 8"/>
          <p:cNvSpPr txBox="1">
            <a:spLocks noChangeArrowheads="1"/>
          </p:cNvSpPr>
          <p:nvPr/>
        </p:nvSpPr>
        <p:spPr bwMode="auto">
          <a:xfrm>
            <a:off x="5292725" y="2493433"/>
            <a:ext cx="29273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Накопленные резервы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Муниципальный долг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812088" y="3333752"/>
            <a:ext cx="360362" cy="35983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7812088" y="2565401"/>
            <a:ext cx="360362" cy="35983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61" name="TextBox 11"/>
          <p:cNvSpPr txBox="1">
            <a:spLocks noChangeArrowheads="1"/>
          </p:cNvSpPr>
          <p:nvPr/>
        </p:nvSpPr>
        <p:spPr bwMode="auto">
          <a:xfrm>
            <a:off x="395288" y="3572934"/>
            <a:ext cx="2808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Дефицит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 dirty="0"/>
              <a:t>(расходы больше доходов)</a:t>
            </a:r>
          </a:p>
        </p:txBody>
      </p:sp>
      <p:sp>
        <p:nvSpPr>
          <p:cNvPr id="6162" name="TextBox 12"/>
          <p:cNvSpPr txBox="1">
            <a:spLocks noChangeArrowheads="1"/>
          </p:cNvSpPr>
          <p:nvPr/>
        </p:nvSpPr>
        <p:spPr bwMode="auto">
          <a:xfrm>
            <a:off x="395289" y="4292600"/>
            <a:ext cx="25923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При превышении расходов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над доходами принимается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решение об источниках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покрытия дефицита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(например использовать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имеющиеся накопления,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остатки, взять в долг)</a:t>
            </a:r>
          </a:p>
        </p:txBody>
      </p:sp>
      <p:sp>
        <p:nvSpPr>
          <p:cNvPr id="6163" name="TextBox 13"/>
          <p:cNvSpPr txBox="1">
            <a:spLocks noChangeArrowheads="1"/>
          </p:cNvSpPr>
          <p:nvPr/>
        </p:nvSpPr>
        <p:spPr bwMode="auto">
          <a:xfrm>
            <a:off x="5795964" y="3572934"/>
            <a:ext cx="2879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Профицит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u="sng" dirty="0"/>
              <a:t>(доходы больше расходов)</a:t>
            </a:r>
          </a:p>
        </p:txBody>
      </p:sp>
      <p:sp>
        <p:nvSpPr>
          <p:cNvPr id="6164" name="TextBox 14"/>
          <p:cNvSpPr txBox="1">
            <a:spLocks noChangeArrowheads="1"/>
          </p:cNvSpPr>
          <p:nvPr/>
        </p:nvSpPr>
        <p:spPr bwMode="auto">
          <a:xfrm>
            <a:off x="5940426" y="4389967"/>
            <a:ext cx="2735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При превышении доходов над расходами принимается решение, как их использовать (например накапливать резервы, остатки, погашать долг</a:t>
            </a:r>
            <a:r>
              <a:rPr lang="ru-RU" altLang="ru-RU" sz="1600"/>
              <a:t>)</a:t>
            </a:r>
          </a:p>
        </p:txBody>
      </p:sp>
      <p:pic>
        <p:nvPicPr>
          <p:cNvPr id="6165" name="Рисунок 18" descr="бюдж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351"/>
            <a:ext cx="1692275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Прямоугольник 19"/>
          <p:cNvSpPr>
            <a:spLocks noChangeArrowheads="1"/>
          </p:cNvSpPr>
          <p:nvPr/>
        </p:nvSpPr>
        <p:spPr bwMode="auto">
          <a:xfrm>
            <a:off x="755650" y="6212418"/>
            <a:ext cx="784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/>
              <a:t>СБАЛАНСИРОВАННОСТЬ БЮДЖЕТА ПО ДОХОДАМ И РАСХОДАМ – основополагающее требование, предъявляемое к </a:t>
            </a:r>
            <a:r>
              <a:rPr lang="ru-RU" altLang="ru-RU" sz="1200" dirty="0" smtClean="0"/>
              <a:t>органам, </a:t>
            </a:r>
            <a:r>
              <a:rPr lang="ru-RU" altLang="ru-RU" sz="1200" dirty="0"/>
              <a:t>составляющим и утверждающим бюджет</a:t>
            </a:r>
          </a:p>
        </p:txBody>
      </p:sp>
      <p:pic>
        <p:nvPicPr>
          <p:cNvPr id="6167" name="Рисунок 18" descr="весы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09484"/>
            <a:ext cx="2735262" cy="220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6" name="Номер слайда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95C05F-F951-4A14-9486-818828409AD1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spc="50" dirty="0" smtClean="0">
                <a:ln w="11430"/>
                <a:solidFill>
                  <a:schemeClr val="tx1"/>
                </a:solidFill>
                <a:latin typeface="+mn-lt"/>
              </a:rPr>
              <a:t>Принцип прозрачности (открытости) бюджетной системы Российской Федерации означает:</a:t>
            </a:r>
            <a:endParaRPr lang="ru-RU" sz="2800" b="1" i="1" spc="50" dirty="0">
              <a:ln w="11430"/>
              <a:solidFill>
                <a:schemeClr val="tx1"/>
              </a:solidFill>
              <a:latin typeface="+mn-lt"/>
            </a:endParaRPr>
          </a:p>
        </p:txBody>
      </p:sp>
      <p:sp>
        <p:nvSpPr>
          <p:cNvPr id="24579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5316E2-68B2-489F-AA28-892C67CE702E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288" y="1629834"/>
            <a:ext cx="8382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Обязательное опубликование в средствах массовой информации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утвержденных бюджетов и отчетов об их исполнении;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Доступность иных сведений о бюджетах;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Обязательная открытость для общества и средств массовой информации проектов бюджетов, обеспечение доступа к информации на едином портале бюджетной системы Российской Федерации в сети «Интернет»;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6156325" y="5636685"/>
            <a:ext cx="23764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/>
              <a:t>Бюджетный кодекс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/>
              <a:t>Российской Федерации,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/>
              <a:t>статья 36</a:t>
            </a:r>
          </a:p>
        </p:txBody>
      </p:sp>
    </p:spTree>
    <p:extLst>
      <p:ext uri="{BB962C8B-B14F-4D97-AF65-F5344CB8AC3E}">
        <p14:creationId xmlns:p14="http://schemas.microsoft.com/office/powerpoint/2010/main" val="17184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9552" y="116632"/>
            <a:ext cx="8208912" cy="9121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16636"/>
            <a:ext cx="8208913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50" dirty="0">
                <a:ln w="11430"/>
                <a:latin typeface="+mn-lt"/>
                <a:cs typeface="+mn-cs"/>
              </a:rPr>
              <a:t>Бюджетный процесс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spc="50" dirty="0">
                <a:ln w="11430"/>
                <a:latin typeface="+mn-lt"/>
                <a:cs typeface="+mn-cs"/>
              </a:rPr>
              <a:t>ежегодное формирование и исполнение бюджета</a:t>
            </a:r>
          </a:p>
        </p:txBody>
      </p:sp>
      <p:sp>
        <p:nvSpPr>
          <p:cNvPr id="6" name="Круговая стрелка 5"/>
          <p:cNvSpPr/>
          <p:nvPr/>
        </p:nvSpPr>
        <p:spPr>
          <a:xfrm>
            <a:off x="1116013" y="1051985"/>
            <a:ext cx="6335712" cy="5329767"/>
          </a:xfrm>
          <a:prstGeom prst="circularArrow">
            <a:avLst>
              <a:gd name="adj1" fmla="val 4553"/>
              <a:gd name="adj2" fmla="val 421593"/>
              <a:gd name="adj3" fmla="val 14259046"/>
              <a:gd name="adj4" fmla="val 16368967"/>
              <a:gd name="adj5" fmla="val 6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39553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8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12D065-DDD1-40FD-BA7D-D7A50DD92C8B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0"/>
            <a:ext cx="8964488" cy="9667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</a:t>
            </a:r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Евпаторийским городским советом Республики Крым </a:t>
            </a:r>
            <a:r>
              <a:rPr lang="ru-RU" sz="1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продолжается в течение финансового года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712" y="966788"/>
            <a:ext cx="6840438" cy="8780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-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1844825"/>
            <a:ext cx="6884888" cy="792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по расходам -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323528" y="1405806"/>
            <a:ext cx="1656184" cy="871066"/>
          </a:xfrm>
          <a:prstGeom prst="rightArrowCallout">
            <a:avLst>
              <a:gd name="adj1" fmla="val 25000"/>
              <a:gd name="adj2" fmla="val 32382"/>
              <a:gd name="adj3" fmla="val 25000"/>
              <a:gd name="adj4" fmla="val 77471"/>
            </a:avLst>
          </a:prstGeom>
          <a:solidFill>
            <a:srgbClr val="FFD4B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исполнения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2636912"/>
            <a:ext cx="8964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Этапы составления и утверждения отчета об исполнении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городской округ Евпатория Республики Крым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3429050"/>
            <a:ext cx="2159000" cy="1873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города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8313" y="5445175"/>
            <a:ext cx="2159000" cy="8651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отчета об исполнении бюджета за прошедший финансовый год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6238" y="3717975"/>
            <a:ext cx="1800225" cy="172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отчета об исполнении бюджета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Контрольно-счетную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палату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Евпатории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осуществления внешней проверки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113" y="5589637"/>
            <a:ext cx="1538287" cy="696913"/>
          </a:xfrm>
          <a:prstGeom prst="roundRect">
            <a:avLst/>
          </a:prstGeom>
          <a:solidFill>
            <a:srgbClr val="4F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 апреля текущего финансового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825" y="3644900"/>
            <a:ext cx="1655763" cy="720725"/>
          </a:xfrm>
          <a:prstGeom prst="roundRect">
            <a:avLst/>
          </a:prstGeom>
          <a:solidFill>
            <a:srgbClr val="4F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 мая текущего финансового года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4437112"/>
            <a:ext cx="1871663" cy="1873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отчета об исполнении бюджета с сопроводительными документами и материалами 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Евпаторийский городской совет Республики Крым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2950" y="3644900"/>
            <a:ext cx="1828800" cy="10080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отчета об исполнении бюджет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2950" y="4797425"/>
            <a:ext cx="1800225" cy="1511300"/>
          </a:xfrm>
          <a:prstGeom prst="roundRect">
            <a:avLst/>
          </a:prstGeom>
          <a:solidFill>
            <a:srgbClr val="4F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города утверждается решением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Евпаторийского городского совета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Крым</a:t>
            </a:r>
          </a:p>
        </p:txBody>
      </p:sp>
      <p:sp>
        <p:nvSpPr>
          <p:cNvPr id="16" name="Выгнутая влево стрелка 15"/>
          <p:cNvSpPr/>
          <p:nvPr/>
        </p:nvSpPr>
        <p:spPr>
          <a:xfrm rot="16200000">
            <a:off x="2444750" y="5845175"/>
            <a:ext cx="357188" cy="14303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6015823">
            <a:off x="6934200" y="5792788"/>
            <a:ext cx="322263" cy="1430337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15812514">
            <a:off x="4841875" y="2797175"/>
            <a:ext cx="292100" cy="1549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виды доходо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63582" r="66884" b="9924"/>
          <a:stretch>
            <a:fillRect/>
          </a:stretch>
        </p:blipFill>
        <p:spPr bwMode="auto">
          <a:xfrm>
            <a:off x="468314" y="4485218"/>
            <a:ext cx="2592387" cy="22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260648"/>
            <a:ext cx="604867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ВИДЫ ДОХОДОВ БЮДЖЕТА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539751" y="1123951"/>
            <a:ext cx="50403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Налоговые доходы </a:t>
            </a:r>
            <a:r>
              <a:rPr lang="ru-RU" altLang="ru-RU" sz="1800"/>
              <a:t> - часть доходов граждан и организаций, которые они обязаны заплатить государству (налог на доходы физических лиц, налоги с доходов субъектов малого бизнеса, налог на имущество физических лиц, земельный налог и др.)</a:t>
            </a:r>
            <a:r>
              <a:rPr lang="ru-RU" altLang="ru-RU" sz="1800" b="1"/>
              <a:t>         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84213" y="3285067"/>
            <a:ext cx="82089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Неналоговые доходы </a:t>
            </a:r>
            <a:r>
              <a:rPr lang="ru-RU" altLang="ru-RU" sz="1800"/>
              <a:t>– платежи за пользование имуществом государства, платежи в виде штрафов, санкций за нарушение законодательства, компенсации затрат государства и др.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132139" y="4220634"/>
            <a:ext cx="57610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Безвозмездные поступления </a:t>
            </a:r>
            <a:r>
              <a:rPr lang="ru-RU" altLang="ru-RU" sz="1800" dirty="0"/>
              <a:t>– средства, которые поступают в бюджет безвозмездно из </a:t>
            </a:r>
            <a:r>
              <a:rPr lang="ru-RU" altLang="ru-RU" sz="1800" dirty="0" smtClean="0"/>
              <a:t>другого </a:t>
            </a:r>
            <a:r>
              <a:rPr lang="ru-RU" altLang="ru-RU" sz="1800" dirty="0"/>
              <a:t>бюджета (</a:t>
            </a:r>
            <a:r>
              <a:rPr lang="ru-RU" altLang="ru-RU" sz="1800" dirty="0" smtClean="0"/>
              <a:t>бюджета Республики Крым, </a:t>
            </a:r>
            <a:r>
              <a:rPr lang="ru-RU" altLang="ru-RU" sz="1800" dirty="0"/>
              <a:t>Федеральный бюджет), а также безвозмездные перечисления от физических и юридических лиц (дотации, субсидии, субвенции, иные межбюджетные трансферты, прочие безвозмездные поступления).</a:t>
            </a:r>
            <a:endParaRPr lang="ru-RU" altLang="ru-RU" sz="1800" b="1" dirty="0"/>
          </a:p>
        </p:txBody>
      </p:sp>
      <p:pic>
        <p:nvPicPr>
          <p:cNvPr id="10249" name="Рисунок 7" descr="виды доходов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28701"/>
            <a:ext cx="2952750" cy="213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Номер слайда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887924-86B3-48C5-976B-D9E6209BEC07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15088</TotalTime>
  <Words>3581</Words>
  <Application>Microsoft Office PowerPoint</Application>
  <PresentationFormat>Экран (4:3)</PresentationFormat>
  <Paragraphs>499</Paragraphs>
  <Slides>38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Тема Office</vt:lpstr>
      <vt:lpstr>Слайд</vt:lpstr>
      <vt:lpstr>Отчёт об исполнении бюджета муниципального образования городской округ Евпатория Республики Крым  за 2023 год</vt:lpstr>
      <vt:lpstr>Что такое «Бюджет для граждан»?</vt:lpstr>
      <vt:lpstr>Основные термины</vt:lpstr>
      <vt:lpstr>Презентация PowerPoint</vt:lpstr>
      <vt:lpstr>Презентация PowerPoint</vt:lpstr>
      <vt:lpstr>Принцип прозрачности (открытости) бюджетной системы Российской Федерации означает: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Исполнение бюджета  муниципального образования городской округ Евпатория Республики Крым по доходам              за 2023 год (млн. руб.) </vt:lpstr>
      <vt:lpstr> Исполнение бюджета городского округа Евпатория по  налогу на доходы физических лиц за 2023 год (млн. руб.) </vt:lpstr>
      <vt:lpstr> Исполнение бюджета городского округа Евпатория по акцизам на  нефтепродукты за 2023 год  (млн. руб.) </vt:lpstr>
      <vt:lpstr> Исполнение бюджета городского округа Евпатория по  налогу, взимаемому в связи с применением упрощенной системы налогообложения, за 2023 год (млн. руб.) </vt:lpstr>
      <vt:lpstr> Исполнение бюджета городского округа Евпатория по единому сельскохозяйственному налогу за 2023 год (тыс. руб.) </vt:lpstr>
      <vt:lpstr> Исполнение бюджета городского округа Евпатория по налогу, взимаемому в связи с применением патентной системы налогообложения, за 2023 год  (млн. руб.) </vt:lpstr>
      <vt:lpstr> Исполнение бюджета городского округа Евпатория по налогу на имущество физических лиц за 2023 год (млн. руб.) </vt:lpstr>
      <vt:lpstr> Исполнение бюджета городского округа Евпатория  по земельному налогу за 2023 год (млн. руб.) </vt:lpstr>
      <vt:lpstr> Исполнение бюджета городского округа Евпатория по поступлениям государственной пошлины за 2023 год (млн. руб.) </vt:lpstr>
      <vt:lpstr> Исполнение бюджета городского округа Евпатория по доходам в виде арендной платы, а также средств от продажи права на заключение договоров аренды за земли, находящиеся в собственности  городских округов, за 2023 год  (млн. руб.) </vt:lpstr>
      <vt:lpstr> Исполнение бюджета городского округа Евпатория по доходам от сдачи в аренду имущества, находящегося в оперативном управлении, за 2023 год  (млн. руб.) </vt:lpstr>
      <vt:lpstr> Исполнение бюджета городского округа Евпатория по доходам  от сдачи в аренду имущества, составляющего казну городских  округов, за 2023 год (млн. руб.) </vt:lpstr>
      <vt:lpstr> Исполнение бюджета городского округа Евпатория по доходам от перечисления части прибыли, остающейся после уплаты налогов муниципальных унитарных предприятий, созданных городскими  округами, за 2023 год (тыс. руб.) </vt:lpstr>
      <vt:lpstr> Исполнение бюджета городского округа  по прочим поступлениям от использования имущества, находящегося в собственности городских округов, за 2023 год (тыс. руб.) </vt:lpstr>
      <vt:lpstr> Исполнение бюджета городского округа  по плате, поступившей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 , за 2023 год (млн. руб.) </vt:lpstr>
      <vt:lpstr> Исполнение бюджета городского округа  по плате за негативное воздействие на окружающую среду за 2023 год (тыс. руб.)  (плате за выбросы загрязняющих веществ в атмосферный воздух, за сбросы загрязняющих веществ в водные объекты, за размещение отходов производства и потребления) </vt:lpstr>
      <vt:lpstr> Исполнение бюджета городского округа Евпатория по доходам от реализации иного имущества (основных средств), находящегося в собственности городских округов, за 2023 год (млн. руб.) </vt:lpstr>
      <vt:lpstr> Исполнение бюджета городского округа Евпатория по доходам от продажи земельных участков, находящихся в собственности городских округов, за 2023 год (млн. руб.) </vt:lpstr>
      <vt:lpstr> Исполнение бюджета городского округа Евпатория по доходам от поступления штрафов, санкций, возмещения ущерба за 2023 год (млн. руб.) </vt:lpstr>
      <vt:lpstr> Исполнение бюджета городского округа  по прочим неналоговым доходам за 2023 год (млн. руб.) </vt:lpstr>
      <vt:lpstr>Презентация PowerPoint</vt:lpstr>
      <vt:lpstr> Исполнение бюджета  городского округа Евпатория по безвозмездным поступлениям от других бюджетов бюджетной системы Российской Федерации за 2023 год (млн. руб.) </vt:lpstr>
      <vt:lpstr> Исполнение бюджета  муниципального образования городской округ Евпатория Республики Крым по расходам за 2023 год (млн. руб.) </vt:lpstr>
      <vt:lpstr> Исполнение бюджета города по расходам за 2023 год (млн. руб.) </vt:lpstr>
      <vt:lpstr> Исполнение бюджета  городского округа Евпатория Республики Крым по разделам бюджетной классификации за 2023 год </vt:lpstr>
      <vt:lpstr>СПАСИБО ЗА ВНИМАНИЕ!  </vt:lpstr>
    </vt:vector>
  </TitlesOfParts>
  <Company>ДФА г. Евпатория РК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ГОРОДСКОЙ ОКРУГ ЕВПАТОРИЯ РЕСПУБЛИКИ КРЫМ НА 2016 ГОД</dc:title>
  <dc:creator>@_NA_PRIVjAZI</dc:creator>
  <cp:lastModifiedBy>Виктория</cp:lastModifiedBy>
  <cp:revision>1297</cp:revision>
  <cp:lastPrinted>2024-04-19T05:42:02Z</cp:lastPrinted>
  <dcterms:created xsi:type="dcterms:W3CDTF">2015-11-19T08:06:35Z</dcterms:created>
  <dcterms:modified xsi:type="dcterms:W3CDTF">2024-05-15T09:38:08Z</dcterms:modified>
</cp:coreProperties>
</file>