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6" r:id="rId2"/>
    <p:sldId id="287" r:id="rId3"/>
    <p:sldId id="263" r:id="rId4"/>
    <p:sldId id="262" r:id="rId5"/>
    <p:sldId id="267" r:id="rId6"/>
    <p:sldId id="283" r:id="rId7"/>
    <p:sldId id="282" r:id="rId8"/>
    <p:sldId id="266" r:id="rId9"/>
    <p:sldId id="295" r:id="rId10"/>
    <p:sldId id="292" r:id="rId11"/>
    <p:sldId id="298" r:id="rId12"/>
    <p:sldId id="306" r:id="rId13"/>
    <p:sldId id="307" r:id="rId14"/>
    <p:sldId id="308" r:id="rId15"/>
    <p:sldId id="285" r:id="rId1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59" autoAdjust="0"/>
    <p:restoredTop sz="96357" autoAdjust="0"/>
  </p:normalViewPr>
  <p:slideViewPr>
    <p:cSldViewPr snapToGrid="0">
      <p:cViewPr>
        <p:scale>
          <a:sx n="90" d="100"/>
          <a:sy n="90" d="100"/>
        </p:scale>
        <p:origin x="-1242" y="-6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099954883529423"/>
          <c:y val="0.10332166812481773"/>
          <c:w val="0.78949749888303888"/>
          <c:h val="0.8320456401283172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cat>
            <c:strRef>
              <c:f>Лист1!$A$2:$A$3</c:f>
              <c:strCache>
                <c:ptCount val="2"/>
                <c:pt idx="0">
                  <c:v>Исполнено за 2023 год (99,80%)</c:v>
                </c:pt>
                <c:pt idx="1">
                  <c:v>Исполнено за 2024 год (99,98%)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1575744</c:v>
                </c:pt>
                <c:pt idx="1">
                  <c:v>1732121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51748096"/>
        <c:axId val="136217152"/>
        <c:axId val="0"/>
      </c:bar3DChart>
      <c:valAx>
        <c:axId val="136217152"/>
        <c:scaling>
          <c:orientation val="minMax"/>
          <c:min val="50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1748096"/>
        <c:crosses val="autoZero"/>
        <c:crossBetween val="between"/>
        <c:majorUnit val="100000"/>
      </c:valAx>
      <c:catAx>
        <c:axId val="1517480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36217152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Бюджет на 2021 год</a:t>
            </a:r>
          </a:p>
        </c:rich>
      </c:tx>
      <c:layout>
        <c:manualLayout>
          <c:xMode val="edge"/>
          <c:yMode val="edge"/>
          <c:x val="0.15137184578057636"/>
          <c:y val="0.8976744749158925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522757080368754"/>
          <c:y val="0.17881804573500956"/>
          <c:w val="0.77105794855745835"/>
          <c:h val="0.7386159419407968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на 2017 год</c:v>
                </c:pt>
              </c:strCache>
            </c:strRef>
          </c:tx>
          <c:explosion val="26"/>
          <c:dPt>
            <c:idx val="0"/>
            <c:bubble3D val="0"/>
          </c:dPt>
          <c:dPt>
            <c:idx val="5"/>
            <c:bubble3D val="0"/>
          </c:dPt>
          <c:dPt>
            <c:idx val="6"/>
            <c:bubble3D val="0"/>
          </c:dPt>
          <c:dLbls>
            <c:dLbl>
              <c:idx val="0"/>
              <c:layout>
                <c:manualLayout>
                  <c:x val="0.18350284773178765"/>
                  <c:y val="-0.33558338775436736"/>
                </c:manualLayout>
              </c:layout>
              <c:tx>
                <c:rich>
                  <a:bodyPr/>
                  <a:lstStyle/>
                  <a:p>
                    <a:r>
                      <a:rPr lang="ru-RU" sz="900" b="1" baseline="0" dirty="0">
                        <a:solidFill>
                          <a:schemeClr val="tx1"/>
                        </a:solidFill>
                      </a:rPr>
                      <a:t>Заработная 
плата с 
начислениями
</a:t>
                    </a:r>
                    <a:r>
                      <a:rPr lang="ru-RU" sz="900" b="1" baseline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68,96%</a:t>
                    </a:r>
                    <a:endParaRPr lang="ru-RU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42879188329741463"/>
                  <c:y val="-0.24853310453658517"/>
                </c:manualLayout>
              </c:layout>
              <c:tx>
                <c:rich>
                  <a:bodyPr/>
                  <a:lstStyle/>
                  <a:p>
                    <a:r>
                      <a:rPr lang="ru-RU" sz="900" b="1" dirty="0" smtClean="0"/>
                      <a:t>Энергоносители</a:t>
                    </a:r>
                    <a:r>
                      <a:rPr lang="ru-RU" sz="900" b="1" dirty="0"/>
                      <a:t>
</a:t>
                    </a:r>
                    <a:r>
                      <a:rPr lang="ru-RU" sz="9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5,09%</a:t>
                    </a:r>
                    <a:endParaRPr lang="ru-RU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37752085351067799"/>
                  <c:y val="-0.27734181990775109"/>
                </c:manualLayout>
              </c:layout>
              <c:tx>
                <c:rich>
                  <a:bodyPr/>
                  <a:lstStyle/>
                  <a:p>
                    <a:r>
                      <a:rPr lang="ru-RU" sz="900" b="1" dirty="0"/>
                      <a:t>Прочие расходы
</a:t>
                    </a:r>
                    <a:r>
                      <a:rPr lang="ru-RU" sz="9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15,31%</a:t>
                    </a:r>
                    <a:endParaRPr lang="ru-RU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7290571139495531"/>
                  <c:y val="-4.1742267133214245E-2"/>
                </c:manualLayout>
              </c:layout>
              <c:tx>
                <c:rich>
                  <a:bodyPr/>
                  <a:lstStyle/>
                  <a:p>
                    <a:r>
                      <a:rPr lang="ru-RU" sz="900" b="1" baseline="0" dirty="0"/>
                      <a:t>Ремонтные работы
</a:t>
                    </a:r>
                    <a:r>
                      <a:rPr lang="ru-RU" sz="900" b="1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2,27%</a:t>
                    </a:r>
                    <a:endParaRPr lang="ru-RU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0.17156731755057372"/>
                  <c:y val="0.19410097887686759"/>
                </c:manualLayout>
              </c:layout>
              <c:tx>
                <c:rich>
                  <a:bodyPr/>
                  <a:lstStyle/>
                  <a:p>
                    <a:r>
                      <a:rPr lang="ru-RU" sz="900" b="1" baseline="0" dirty="0" smtClean="0"/>
                      <a:t>Расходы на ежемесячное денежное вознаграждение классное руководство педагогическим работникам </a:t>
                    </a:r>
                    <a:r>
                      <a:rPr lang="ru-RU" sz="900" b="1" baseline="0" dirty="0"/>
                      <a:t>
</a:t>
                    </a:r>
                    <a:r>
                      <a:rPr lang="ru-RU" sz="900" b="1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2,24%</a:t>
                    </a:r>
                    <a:endParaRPr lang="ru-RU" sz="9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36411724862112094"/>
                  <c:y val="0.4055468341182627"/>
                </c:manualLayout>
              </c:layout>
              <c:tx>
                <c:rich>
                  <a:bodyPr/>
                  <a:lstStyle/>
                  <a:p>
                    <a:r>
                      <a:rPr lang="ru-RU" sz="900" b="1" baseline="0" dirty="0"/>
                      <a:t>Питание детей
</a:t>
                    </a:r>
                    <a:r>
                      <a:rPr lang="ru-RU" sz="900" b="1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5,75%</a:t>
                    </a:r>
                    <a:endParaRPr lang="ru-RU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37110080534337719"/>
                  <c:y val="-4.3933701326713689E-2"/>
                </c:manualLayout>
              </c:layout>
              <c:tx>
                <c:rich>
                  <a:bodyPr/>
                  <a:lstStyle/>
                  <a:p>
                    <a:r>
                      <a:rPr lang="ru-RU" sz="800" b="1" dirty="0"/>
                      <a:t>Капитальный ремонт пищеблока МБОУ "СШ № 2" за счет средств Республики Крым
</a:t>
                    </a:r>
                    <a:r>
                      <a:rPr lang="ru-RU" sz="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0,15%</a:t>
                    </a:r>
                    <a:endParaRPr lang="ru-RU" sz="8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delete val="1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Заработная плата с начислениями</c:v>
                </c:pt>
                <c:pt idx="1">
                  <c:v>Питание детей </c:v>
                </c:pt>
                <c:pt idx="2">
                  <c:v>Расходы на ежемесячное денежное вознагрождение классное руководство педагогическим работникам </c:v>
                </c:pt>
                <c:pt idx="3">
                  <c:v>Выплата компенсации на осуществление отдельных государственных полномочий по материальному и денежному обеспечению одеждой, обувью и мягким инветарем лиц из числа дете - сирот и детей, оставшихся без попечения родителей, обучающихся в муниципальных образо</c:v>
                </c:pt>
                <c:pt idx="4">
                  <c:v>Текущие ремонтные работы</c:v>
                </c:pt>
                <c:pt idx="5">
                  <c:v>Прочие расходы</c:v>
                </c:pt>
                <c:pt idx="6">
                  <c:v>Энергносители</c:v>
                </c:pt>
                <c:pt idx="7">
                  <c:v>Капитальный ремонт пищеблока МБОУ "СШ № 2" за счет средств Республики Крым</c:v>
                </c:pt>
                <c:pt idx="8">
                  <c:v>Приобретение спортивного оборудования для открытого плоскостного спортивного сооружния МБОУ НСШ за счет средств федерального бюджета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994217.37225000001</c:v>
                </c:pt>
                <c:pt idx="1">
                  <c:v>72077.412639999995</c:v>
                </c:pt>
                <c:pt idx="2">
                  <c:v>13436.64</c:v>
                </c:pt>
                <c:pt idx="3">
                  <c:v>150.786</c:v>
                </c:pt>
                <c:pt idx="4">
                  <c:v>4806.79133</c:v>
                </c:pt>
                <c:pt idx="5">
                  <c:v>183195.27925999998</c:v>
                </c:pt>
                <c:pt idx="6">
                  <c:v>58792.05169</c:v>
                </c:pt>
                <c:pt idx="7">
                  <c:v>1500</c:v>
                </c:pt>
                <c:pt idx="8">
                  <c:v>1800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5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Бюджет на </a:t>
            </a:r>
            <a:r>
              <a:rPr lang="ru-RU" dirty="0" smtClean="0"/>
              <a:t>2023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15137184578057636"/>
          <c:y val="0.89767447491589258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на 2024 год</c:v>
                </c:pt>
              </c:strCache>
            </c:strRef>
          </c:tx>
          <c:explosion val="26"/>
          <c:dPt>
            <c:idx val="0"/>
            <c:bubble3D val="0"/>
          </c:dPt>
          <c:dPt>
            <c:idx val="4"/>
            <c:bubble3D val="0"/>
            <c:explosion val="28"/>
          </c:dPt>
          <c:dPt>
            <c:idx val="5"/>
            <c:bubble3D val="0"/>
          </c:dPt>
          <c:dPt>
            <c:idx val="6"/>
            <c:bubble3D val="0"/>
          </c:dPt>
          <c:dLbls>
            <c:dLbl>
              <c:idx val="0"/>
              <c:layout>
                <c:manualLayout>
                  <c:x val="0.13650756749335408"/>
                  <c:y val="0.2033866859862711"/>
                </c:manualLayout>
              </c:layout>
              <c:tx>
                <c:rich>
                  <a:bodyPr/>
                  <a:lstStyle/>
                  <a:p>
                    <a:r>
                      <a:rPr lang="ru-RU" sz="900" b="1" baseline="0" dirty="0">
                        <a:solidFill>
                          <a:schemeClr val="tx1"/>
                        </a:solidFill>
                      </a:rPr>
                      <a:t>Заработная 
плата с 
начислениями
</a:t>
                    </a:r>
                    <a:r>
                      <a:rPr lang="ru-RU" sz="900" b="1" baseline="0" dirty="0" smtClean="0">
                        <a:solidFill>
                          <a:schemeClr val="tx1"/>
                        </a:solidFill>
                      </a:rPr>
                      <a:t>70,98</a:t>
                    </a:r>
                    <a:r>
                      <a:rPr lang="ru-RU" sz="900" b="1" baseline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%</a:t>
                    </a:r>
                    <a:endParaRPr lang="ru-RU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4.3572446413634213E-3"/>
                  <c:y val="-0.44851334020924333"/>
                </c:manualLayout>
              </c:layout>
              <c:tx>
                <c:rich>
                  <a:bodyPr/>
                  <a:lstStyle/>
                  <a:p>
                    <a:r>
                      <a:rPr lang="ru-RU" sz="900" b="1" dirty="0" smtClean="0"/>
                      <a:t>Энергоносители</a:t>
                    </a:r>
                    <a:r>
                      <a:rPr lang="ru-RU" sz="900" b="1" dirty="0"/>
                      <a:t>
</a:t>
                    </a:r>
                    <a:r>
                      <a:rPr lang="ru-RU" sz="900" b="1" dirty="0" smtClean="0"/>
                      <a:t>4,54</a:t>
                    </a:r>
                    <a:endParaRPr lang="ru-RU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4623619502567625"/>
                  <c:y val="-0.2220205473417097"/>
                </c:manualLayout>
              </c:layout>
              <c:tx>
                <c:rich>
                  <a:bodyPr/>
                  <a:lstStyle/>
                  <a:p>
                    <a:r>
                      <a:rPr lang="ru-RU" sz="900" b="1" dirty="0"/>
                      <a:t>Прочие расходы
</a:t>
                    </a:r>
                    <a:r>
                      <a:rPr lang="ru-RU" sz="900" b="1" dirty="0" smtClean="0"/>
                      <a:t>11,35</a:t>
                    </a:r>
                    <a:r>
                      <a:rPr lang="ru-RU" sz="9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%</a:t>
                    </a:r>
                    <a:endParaRPr lang="ru-RU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4351378718166144"/>
                  <c:y val="-0.137629014888279"/>
                </c:manualLayout>
              </c:layout>
              <c:tx>
                <c:rich>
                  <a:bodyPr/>
                  <a:lstStyle/>
                  <a:p>
                    <a:r>
                      <a:rPr lang="ru-RU" sz="900" b="1" baseline="0" dirty="0" smtClean="0"/>
                      <a:t>Ремонтные </a:t>
                    </a:r>
                    <a:r>
                      <a:rPr lang="ru-RU" sz="900" b="1" baseline="0" dirty="0"/>
                      <a:t>работы
</a:t>
                    </a:r>
                    <a:r>
                      <a:rPr lang="ru-RU" sz="900" b="1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6,42%</a:t>
                    </a:r>
                    <a:endParaRPr lang="ru-RU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-0.20412316454984739"/>
                  <c:y val="0.13375037595414141"/>
                </c:manualLayout>
              </c:layout>
              <c:tx>
                <c:rich>
                  <a:bodyPr/>
                  <a:lstStyle/>
                  <a:p>
                    <a:r>
                      <a:rPr lang="ru-RU" sz="900" b="1" baseline="0" dirty="0" smtClean="0"/>
                      <a:t>Противопожарные мероприятия</a:t>
                    </a:r>
                    <a:r>
                      <a:rPr lang="ru-RU" sz="900" b="1" baseline="0" dirty="0"/>
                      <a:t>
</a:t>
                    </a:r>
                    <a:r>
                      <a:rPr lang="en-US" sz="900" b="1" baseline="0" dirty="0" smtClean="0"/>
                      <a:t>1,02</a:t>
                    </a:r>
                    <a:r>
                      <a:rPr lang="ru-RU" sz="900" b="1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%</a:t>
                    </a:r>
                    <a:endParaRPr lang="ru-RU" sz="9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33282910639420432"/>
                  <c:y val="0.41309058955351396"/>
                </c:manualLayout>
              </c:layout>
              <c:tx>
                <c:rich>
                  <a:bodyPr/>
                  <a:lstStyle/>
                  <a:p>
                    <a:r>
                      <a:rPr lang="ru-RU" sz="900" b="1" baseline="0" dirty="0"/>
                      <a:t>Питание детей
</a:t>
                    </a:r>
                    <a:r>
                      <a:rPr lang="ru-RU" sz="900" b="1" baseline="0" dirty="0" smtClean="0"/>
                      <a:t>6,31</a:t>
                    </a:r>
                    <a:r>
                      <a:rPr lang="ru-RU" sz="900" b="1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%</a:t>
                    </a:r>
                    <a:endParaRPr lang="ru-RU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16574530547782565"/>
                  <c:y val="-7.5438527364610472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Антитеррористические мероприятия</a:t>
                    </a:r>
                    <a:r>
                      <a:rPr lang="ru-RU" b="1" dirty="0"/>
                      <a:t>
</a:t>
                    </a:r>
                    <a:r>
                      <a:rPr lang="ru-RU" b="1" dirty="0" smtClean="0"/>
                      <a:t>3,15</a:t>
                    </a:r>
                    <a:r>
                      <a:rPr lang="ru-RU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%</a:t>
                    </a:r>
                    <a:endParaRPr lang="ru-RU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Заработная плата с начислениями</c:v>
                </c:pt>
                <c:pt idx="1">
                  <c:v>Питание детей </c:v>
                </c:pt>
                <c:pt idx="2">
                  <c:v>Противопожарные мероприятия</c:v>
                </c:pt>
                <c:pt idx="3">
                  <c:v>Выплата компенсации на осуществление отдельных государственных полномочий по материальному и денежному обеспечению одеждой, обувью и мягким инветарем лиц из числа дете - сирот и детей, оставшихся без попечения родителей, обучающихся в муниципальных образо</c:v>
                </c:pt>
                <c:pt idx="4">
                  <c:v>Текущие ремонтные работы</c:v>
                </c:pt>
                <c:pt idx="5">
                  <c:v>Прочие расходы</c:v>
                </c:pt>
                <c:pt idx="6">
                  <c:v>Энергносители</c:v>
                </c:pt>
                <c:pt idx="7">
                  <c:v>Антитеррористические мероприятия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1118.3999999999999</c:v>
                </c:pt>
                <c:pt idx="1">
                  <c:v>99.5</c:v>
                </c:pt>
                <c:pt idx="2">
                  <c:v>16.100000000000001</c:v>
                </c:pt>
                <c:pt idx="4">
                  <c:v>41.7</c:v>
                </c:pt>
                <c:pt idx="5">
                  <c:v>178.90000000000018</c:v>
                </c:pt>
                <c:pt idx="6">
                  <c:v>71.5</c:v>
                </c:pt>
                <c:pt idx="7">
                  <c:v>49.6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6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Бюджет на </a:t>
            </a:r>
            <a:r>
              <a:rPr lang="ru-RU" dirty="0" smtClean="0"/>
              <a:t>2024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15137184578057636"/>
          <c:y val="0.89767447491589258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на 2014 год</c:v>
                </c:pt>
              </c:strCache>
            </c:strRef>
          </c:tx>
          <c:explosion val="26"/>
          <c:dPt>
            <c:idx val="0"/>
            <c:bubble3D val="0"/>
          </c:dPt>
          <c:dPt>
            <c:idx val="5"/>
            <c:bubble3D val="0"/>
          </c:dPt>
          <c:dPt>
            <c:idx val="6"/>
            <c:bubble3D val="0"/>
          </c:dPt>
          <c:dLbls>
            <c:dLbl>
              <c:idx val="0"/>
              <c:layout>
                <c:manualLayout>
                  <c:x val="0.13650756749335408"/>
                  <c:y val="0.2033866859862711"/>
                </c:manualLayout>
              </c:layout>
              <c:tx>
                <c:rich>
                  <a:bodyPr/>
                  <a:lstStyle/>
                  <a:p>
                    <a:r>
                      <a:rPr lang="ru-RU" sz="900" b="1" baseline="0" dirty="0">
                        <a:solidFill>
                          <a:schemeClr val="tx1"/>
                        </a:solidFill>
                      </a:rPr>
                      <a:t>Заработная 
плата с 
начислениями
</a:t>
                    </a:r>
                    <a:r>
                      <a:rPr lang="ru-RU" sz="900" b="1" baseline="0" dirty="0" smtClean="0">
                        <a:solidFill>
                          <a:schemeClr val="tx1"/>
                        </a:solidFill>
                      </a:rPr>
                      <a:t>72,60</a:t>
                    </a:r>
                    <a:r>
                      <a:rPr lang="ru-RU" sz="900" b="1" baseline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%</a:t>
                    </a:r>
                    <a:endParaRPr lang="ru-RU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5.7521197629756361E-2"/>
                  <c:y val="-0.45178035447302761"/>
                </c:manualLayout>
              </c:layout>
              <c:tx>
                <c:rich>
                  <a:bodyPr/>
                  <a:lstStyle/>
                  <a:p>
                    <a:r>
                      <a:rPr lang="ru-RU" sz="900" b="1" dirty="0" smtClean="0"/>
                      <a:t>Энергоносители</a:t>
                    </a:r>
                    <a:r>
                      <a:rPr lang="ru-RU" sz="900" b="1" dirty="0"/>
                      <a:t>
</a:t>
                    </a:r>
                    <a:r>
                      <a:rPr lang="ru-RU" sz="9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4,38%</a:t>
                    </a:r>
                    <a:endParaRPr lang="ru-RU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285566400910706"/>
                  <c:y val="-0.23207899125687584"/>
                </c:manualLayout>
              </c:layout>
              <c:tx>
                <c:rich>
                  <a:bodyPr/>
                  <a:lstStyle/>
                  <a:p>
                    <a:r>
                      <a:rPr lang="ru-RU" sz="900" b="1" dirty="0" smtClean="0"/>
                      <a:t>Прочие расходы
10,80</a:t>
                    </a:r>
                    <a:r>
                      <a:rPr lang="ru-RU" sz="9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%</a:t>
                    </a:r>
                    <a:endParaRPr lang="ru-RU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4351378718166144"/>
                  <c:y val="-0.137629014888279"/>
                </c:manualLayout>
              </c:layout>
              <c:tx>
                <c:rich>
                  <a:bodyPr/>
                  <a:lstStyle/>
                  <a:p>
                    <a:r>
                      <a:rPr lang="ru-RU" sz="900" b="1" baseline="0" dirty="0" smtClean="0"/>
                      <a:t>Ремонтные </a:t>
                    </a:r>
                    <a:r>
                      <a:rPr lang="ru-RU" sz="900" b="1" baseline="0" dirty="0"/>
                      <a:t>работы
</a:t>
                    </a:r>
                    <a:r>
                      <a:rPr lang="ru-RU" sz="900" b="1" baseline="0" dirty="0" smtClean="0"/>
                      <a:t>2,83</a:t>
                    </a:r>
                    <a:r>
                      <a:rPr lang="ru-RU" sz="900" b="1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%</a:t>
                    </a:r>
                    <a:endParaRPr lang="ru-RU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-0.20881033474392749"/>
                  <c:y val="8.8486982334164868E-2"/>
                </c:manualLayout>
              </c:layout>
              <c:tx>
                <c:rich>
                  <a:bodyPr/>
                  <a:lstStyle/>
                  <a:p>
                    <a:r>
                      <a:rPr lang="ru-RU" sz="900" b="1" baseline="0" dirty="0" smtClean="0"/>
                      <a:t>Противопожарные мероприятия</a:t>
                    </a:r>
                    <a:r>
                      <a:rPr lang="ru-RU" sz="900" b="1" baseline="0" dirty="0"/>
                      <a:t>
</a:t>
                    </a:r>
                    <a:r>
                      <a:rPr lang="ru-RU" sz="900" b="1" baseline="0" dirty="0" smtClean="0"/>
                      <a:t>1,34</a:t>
                    </a:r>
                    <a:r>
                      <a:rPr lang="ru-RU" sz="900" b="1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%</a:t>
                    </a:r>
                    <a:endParaRPr lang="ru-RU" sz="9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30866397378275134"/>
                  <c:y val="0.43823669934142934"/>
                </c:manualLayout>
              </c:layout>
              <c:tx>
                <c:rich>
                  <a:bodyPr/>
                  <a:lstStyle/>
                  <a:p>
                    <a:r>
                      <a:rPr lang="ru-RU" sz="900" b="1" baseline="0" dirty="0"/>
                      <a:t>Питание детей
</a:t>
                    </a:r>
                    <a:r>
                      <a:rPr lang="ru-RU" sz="900" b="1" baseline="0" dirty="0" smtClean="0"/>
                      <a:t>6,44</a:t>
                    </a:r>
                    <a:r>
                      <a:rPr lang="ru-RU" sz="900" b="1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%</a:t>
                    </a:r>
                    <a:endParaRPr lang="ru-RU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15690587603325776"/>
                  <c:y val="-0.16344991162231415"/>
                </c:manualLayout>
              </c:layout>
              <c:tx>
                <c:rich>
                  <a:bodyPr/>
                  <a:lstStyle/>
                  <a:p>
                    <a:r>
                      <a:rPr lang="ru-RU" sz="900" b="1" dirty="0" smtClean="0"/>
                      <a:t>Антитеррористические</a:t>
                    </a:r>
                    <a:r>
                      <a:rPr lang="ru-RU" sz="900" b="1" baseline="0" dirty="0" smtClean="0"/>
                      <a:t> мероприятия</a:t>
                    </a:r>
                  </a:p>
                  <a:p>
                    <a:r>
                      <a:rPr lang="ru-RU" sz="9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3,36%</a:t>
                    </a:r>
                    <a:endParaRPr lang="ru-RU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Заработная плата с начислениями</c:v>
                </c:pt>
                <c:pt idx="1">
                  <c:v>Питание детей </c:v>
                </c:pt>
                <c:pt idx="2">
                  <c:v>Противопожарные мероприятия</c:v>
                </c:pt>
                <c:pt idx="3">
                  <c:v>Выплата компенсации на осуществление отдельных государственных полномочий по материальному и денежному обеспечению одеждой, обувью и мягким инветарем лиц из числа дете - сирот и детей, оставшихся без попечения родителей, обучающихся в муниципальных образо</c:v>
                </c:pt>
                <c:pt idx="4">
                  <c:v>Текущие ремонтные работы</c:v>
                </c:pt>
                <c:pt idx="5">
                  <c:v>Прочие расходы</c:v>
                </c:pt>
                <c:pt idx="6">
                  <c:v>Энергносители</c:v>
                </c:pt>
                <c:pt idx="7">
                  <c:v>Антитеррористические мероприятия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1257.5</c:v>
                </c:pt>
                <c:pt idx="1">
                  <c:v>111.5</c:v>
                </c:pt>
                <c:pt idx="2">
                  <c:v>23.2</c:v>
                </c:pt>
                <c:pt idx="4">
                  <c:v>18.8</c:v>
                </c:pt>
                <c:pt idx="5" formatCode="#,##0.00">
                  <c:v>187.09999999999991</c:v>
                </c:pt>
                <c:pt idx="6" formatCode="#,##0.00">
                  <c:v>75.8</c:v>
                </c:pt>
                <c:pt idx="7">
                  <c:v>58.2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6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625E-2"/>
                  <c:y val="2.3436944916526519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 smtClean="0"/>
                      <a:t>400,4 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="0" i="0" baseline="0" dirty="0" smtClean="0">
                        <a:effectLst/>
                      </a:rPr>
                      <a:t>млн. руб.</a:t>
                    </a:r>
                    <a:endParaRPr lang="ru-RU" sz="1600" dirty="0" smtClean="0">
                      <a:effectLst/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8125E-3"/>
                  <c:y val="-0.11484392748253403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="1" dirty="0" smtClean="0"/>
                      <a:t>409,8</a:t>
                    </a:r>
                    <a:r>
                      <a:rPr lang="ru-RU" sz="1600" dirty="0" smtClean="0"/>
                      <a:t> 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="0" i="0" baseline="0" dirty="0" smtClean="0">
                        <a:effectLst/>
                      </a:rPr>
                      <a:t>млн. руб.</a:t>
                    </a:r>
                    <a:endParaRPr lang="ru-RU" sz="1600" dirty="0" smtClean="0">
                      <a:effectLst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628690944881889E-3"/>
                  <c:y val="-2.1093933249634926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="1" dirty="0" smtClean="0"/>
                      <a:t>9,4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="0" i="0" baseline="0" dirty="0" smtClean="0">
                        <a:effectLst/>
                      </a:rPr>
                      <a:t>млн. руб.</a:t>
                    </a:r>
                    <a:endParaRPr lang="ru-RU" sz="1600" dirty="0" smtClean="0">
                      <a:effectLst/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Первоначально утвержденный бюджет</c:v>
                </c:pt>
                <c:pt idx="1">
                  <c:v>Утвержден с учетом изменений</c:v>
                </c:pt>
                <c:pt idx="2">
                  <c:v>Дополнительно выделено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400.4</c:v>
                </c:pt>
                <c:pt idx="1">
                  <c:v>409.8</c:v>
                </c:pt>
                <c:pt idx="2">
                  <c:v>9.4000000000000341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Федеральный и Республиканский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0624999999999997E-2"/>
                  <c:y val="9.3749994232898981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/>
                      <a:t>1 291,5</a:t>
                    </a:r>
                  </a:p>
                  <a:p>
                    <a:r>
                      <a:rPr lang="ru-RU" sz="1600" dirty="0" smtClean="0"/>
                      <a:t> млн. руб.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312499999999999"/>
                  <c:y val="5.6249996539739389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="1" dirty="0" smtClean="0"/>
                      <a:t>1 322,5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="0" i="0" baseline="0" dirty="0" smtClean="0">
                        <a:effectLst/>
                      </a:rPr>
                      <a:t>млн. руб.</a:t>
                    </a:r>
                    <a:endParaRPr lang="ru-RU" sz="1600" dirty="0" smtClean="0">
                      <a:effectLst/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5"/>
                  <c:y val="9.374814876057156E-3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="1" dirty="0" smtClean="0"/>
                      <a:t>31,0</a:t>
                    </a:r>
                    <a:endParaRPr lang="ru-RU" sz="1600" dirty="0" smtClean="0"/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="0" i="0" baseline="0" dirty="0" smtClean="0">
                        <a:effectLst/>
                      </a:rPr>
                      <a:t>млн. руб.</a:t>
                    </a:r>
                    <a:endParaRPr lang="ru-RU" sz="1600" dirty="0" smtClean="0">
                      <a:effectLst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Первоначально утвержденный бюджет</c:v>
                </c:pt>
                <c:pt idx="1">
                  <c:v>Утвержден с учетом изменений</c:v>
                </c:pt>
                <c:pt idx="2">
                  <c:v>Дополнительно выделено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1291.5</c:v>
                </c:pt>
                <c:pt idx="1">
                  <c:v>1322.5</c:v>
                </c:pt>
                <c:pt idx="2" formatCode="0.0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424000"/>
        <c:axId val="46886272"/>
      </c:barChart>
      <c:catAx>
        <c:axId val="47424000"/>
        <c:scaling>
          <c:orientation val="minMax"/>
        </c:scaling>
        <c:delete val="0"/>
        <c:axPos val="b"/>
        <c:majorTickMark val="out"/>
        <c:minorTickMark val="none"/>
        <c:tickLblPos val="nextTo"/>
        <c:crossAx val="46886272"/>
        <c:crosses val="autoZero"/>
        <c:auto val="1"/>
        <c:lblAlgn val="ctr"/>
        <c:lblOffset val="100"/>
        <c:noMultiLvlLbl val="0"/>
      </c:catAx>
      <c:valAx>
        <c:axId val="46886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4240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F044E7-2CB7-4757-ADF1-71EFC546E407}" type="doc">
      <dgm:prSet loTypeId="urn:microsoft.com/office/officeart/2005/8/layout/p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46180E6-15E7-486F-A7F8-9896AC50842F}">
      <dgm:prSet phldrT="[Текст]" custT="1"/>
      <dgm:spPr/>
      <dgm:t>
        <a:bodyPr/>
        <a:lstStyle/>
        <a:p>
          <a:r>
            <a:rPr lang="ru-RU" sz="1200" b="1" dirty="0" smtClean="0"/>
            <a:t>8,0</a:t>
          </a:r>
        </a:p>
        <a:p>
          <a:r>
            <a:rPr lang="ru-RU" sz="1200" b="1" dirty="0" smtClean="0"/>
            <a:t>млн. руб.</a:t>
          </a:r>
          <a:endParaRPr lang="ru-RU" sz="1200" b="1" dirty="0"/>
        </a:p>
      </dgm:t>
    </dgm:pt>
    <dgm:pt modelId="{9F207969-7B9D-4427-B2DA-3121CB35F737}" type="parTrans" cxnId="{609C7A2E-633E-4EDF-B2FF-DEEBB47F5D18}">
      <dgm:prSet/>
      <dgm:spPr/>
      <dgm:t>
        <a:bodyPr/>
        <a:lstStyle/>
        <a:p>
          <a:endParaRPr lang="ru-RU"/>
        </a:p>
      </dgm:t>
    </dgm:pt>
    <dgm:pt modelId="{64F67300-3994-4AFB-855F-DF6B5A317D12}" type="sibTrans" cxnId="{609C7A2E-633E-4EDF-B2FF-DEEBB47F5D18}">
      <dgm:prSet/>
      <dgm:spPr/>
      <dgm:t>
        <a:bodyPr/>
        <a:lstStyle/>
        <a:p>
          <a:endParaRPr lang="ru-RU"/>
        </a:p>
      </dgm:t>
    </dgm:pt>
    <dgm:pt modelId="{ACE50E25-C2A1-4004-B4EB-F47CDD1344E9}">
      <dgm:prSet phldrT="[Текст]" custT="1"/>
      <dgm:spPr/>
      <dgm:t>
        <a:bodyPr/>
        <a:lstStyle/>
        <a:p>
          <a:r>
            <a:rPr lang="ru-RU" sz="1200" b="1" dirty="0" smtClean="0"/>
            <a:t>43,8 млн. руб.</a:t>
          </a:r>
          <a:endParaRPr lang="ru-RU" sz="1200" dirty="0"/>
        </a:p>
      </dgm:t>
    </dgm:pt>
    <dgm:pt modelId="{B1F1A83A-15B9-4CE5-8349-7081C4CD0D8E}" type="parTrans" cxnId="{E06B5B7A-FF12-47C5-8088-F134B6472286}">
      <dgm:prSet/>
      <dgm:spPr/>
      <dgm:t>
        <a:bodyPr/>
        <a:lstStyle/>
        <a:p>
          <a:endParaRPr lang="ru-RU"/>
        </a:p>
      </dgm:t>
    </dgm:pt>
    <dgm:pt modelId="{FBB99A8F-7062-4BBB-BAE8-D734334634EE}" type="sibTrans" cxnId="{E06B5B7A-FF12-47C5-8088-F134B6472286}">
      <dgm:prSet/>
      <dgm:spPr/>
      <dgm:t>
        <a:bodyPr/>
        <a:lstStyle/>
        <a:p>
          <a:endParaRPr lang="ru-RU"/>
        </a:p>
      </dgm:t>
    </dgm:pt>
    <dgm:pt modelId="{5D868284-9C66-4362-B175-85205B498F36}">
      <dgm:prSet phldrT="[Текст]"/>
      <dgm:spPr/>
      <dgm:t>
        <a:bodyPr/>
        <a:lstStyle/>
        <a:p>
          <a:endParaRPr lang="ru-RU" dirty="0"/>
        </a:p>
      </dgm:t>
    </dgm:pt>
    <dgm:pt modelId="{BF5EC1C6-FC01-46E4-9E5F-8EEACAEB8E10}" type="sibTrans" cxnId="{30D250C5-0504-48C9-A004-242F8CDB007E}">
      <dgm:prSet/>
      <dgm:spPr/>
      <dgm:t>
        <a:bodyPr/>
        <a:lstStyle/>
        <a:p>
          <a:endParaRPr lang="ru-RU"/>
        </a:p>
      </dgm:t>
    </dgm:pt>
    <dgm:pt modelId="{58457BFB-B814-4D56-B15A-6AA9856F077A}" type="parTrans" cxnId="{30D250C5-0504-48C9-A004-242F8CDB007E}">
      <dgm:prSet/>
      <dgm:spPr/>
      <dgm:t>
        <a:bodyPr/>
        <a:lstStyle/>
        <a:p>
          <a:endParaRPr lang="ru-RU"/>
        </a:p>
      </dgm:t>
    </dgm:pt>
    <dgm:pt modelId="{C7F78C9B-B930-4121-AD71-EB78CF80C908}">
      <dgm:prSet phldrT="[Текст]" custT="1"/>
      <dgm:spPr/>
      <dgm:t>
        <a:bodyPr/>
        <a:lstStyle/>
        <a:p>
          <a:r>
            <a:rPr lang="ru-RU" sz="1200" b="1" dirty="0" smtClean="0"/>
            <a:t>2,6</a:t>
          </a:r>
        </a:p>
        <a:p>
          <a:r>
            <a:rPr lang="ru-RU" sz="1200" b="1" dirty="0" smtClean="0"/>
            <a:t>млн. руб.</a:t>
          </a:r>
          <a:endParaRPr lang="ru-RU" sz="1200" dirty="0"/>
        </a:p>
      </dgm:t>
    </dgm:pt>
    <dgm:pt modelId="{BF88F77B-D542-4ED8-A803-656E0667B3A7}" type="sibTrans" cxnId="{E7F60B1D-72C6-468C-BDC6-18B446757DC4}">
      <dgm:prSet/>
      <dgm:spPr/>
      <dgm:t>
        <a:bodyPr/>
        <a:lstStyle/>
        <a:p>
          <a:endParaRPr lang="ru-RU"/>
        </a:p>
      </dgm:t>
    </dgm:pt>
    <dgm:pt modelId="{96C48EC0-29B9-4475-8F92-A4885C459E78}" type="parTrans" cxnId="{E7F60B1D-72C6-468C-BDC6-18B446757DC4}">
      <dgm:prSet/>
      <dgm:spPr/>
      <dgm:t>
        <a:bodyPr/>
        <a:lstStyle/>
        <a:p>
          <a:endParaRPr lang="ru-RU"/>
        </a:p>
      </dgm:t>
    </dgm:pt>
    <dgm:pt modelId="{25C29DFB-8966-43E7-8A44-D4771F386D9C}" type="pres">
      <dgm:prSet presAssocID="{15F044E7-2CB7-4757-ADF1-71EFC546E40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0D9BBF-5194-497E-8AE9-EDB6ED780A01}" type="pres">
      <dgm:prSet presAssocID="{346180E6-15E7-486F-A7F8-9896AC50842F}" presName="compNode" presStyleCnt="0"/>
      <dgm:spPr/>
    </dgm:pt>
    <dgm:pt modelId="{63173EC3-C967-43D6-BD1B-54F11105930D}" type="pres">
      <dgm:prSet presAssocID="{346180E6-15E7-486F-A7F8-9896AC50842F}" presName="pictRect" presStyleLbl="node1" presStyleIdx="0" presStyleCnt="4"/>
      <dgm:spPr/>
    </dgm:pt>
    <dgm:pt modelId="{74C24039-6344-40EC-A5E5-E17D06EC728B}" type="pres">
      <dgm:prSet presAssocID="{346180E6-15E7-486F-A7F8-9896AC50842F}" presName="textRect" presStyleLbl="revTx" presStyleIdx="0" presStyleCnt="4" custScaleX="65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A16E1A-FFD0-44DD-820D-CF5F27C63B3E}" type="pres">
      <dgm:prSet presAssocID="{64F67300-3994-4AFB-855F-DF6B5A317D1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E9AE0DD-7583-48DA-90A7-32DE820D3874}" type="pres">
      <dgm:prSet presAssocID="{ACE50E25-C2A1-4004-B4EB-F47CDD1344E9}" presName="compNode" presStyleCnt="0"/>
      <dgm:spPr/>
    </dgm:pt>
    <dgm:pt modelId="{AD023BF5-8945-4A0C-AC18-32FEF5748565}" type="pres">
      <dgm:prSet presAssocID="{ACE50E25-C2A1-4004-B4EB-F47CDD1344E9}" presName="pictRect" presStyleLbl="node1" presStyleIdx="1" presStyleCnt="4"/>
      <dgm:spPr/>
    </dgm:pt>
    <dgm:pt modelId="{23FEC4A1-4113-49EC-978C-510426177517}" type="pres">
      <dgm:prSet presAssocID="{ACE50E25-C2A1-4004-B4EB-F47CDD1344E9}" presName="textRect" presStyleLbl="revTx" presStyleIdx="1" presStyleCnt="4" custScaleX="65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3E8C88-7234-46D4-8FC5-4E264D3B1EBE}" type="pres">
      <dgm:prSet presAssocID="{FBB99A8F-7062-4BBB-BAE8-D734334634E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3731AF6-53A4-4FC5-A8E5-1697B69C19AC}" type="pres">
      <dgm:prSet presAssocID="{5D868284-9C66-4362-B175-85205B498F36}" presName="compNode" presStyleCnt="0"/>
      <dgm:spPr/>
    </dgm:pt>
    <dgm:pt modelId="{A1FF8C2F-0A2A-4372-A9FE-77836B19FF46}" type="pres">
      <dgm:prSet presAssocID="{5D868284-9C66-4362-B175-85205B498F36}" presName="pictRect" presStyleLbl="node1" presStyleIdx="2" presStyleCnt="4"/>
      <dgm:spPr/>
      <dgm:t>
        <a:bodyPr/>
        <a:lstStyle/>
        <a:p>
          <a:endParaRPr lang="ru-RU"/>
        </a:p>
      </dgm:t>
    </dgm:pt>
    <dgm:pt modelId="{E52F6836-27BC-45AE-83E6-66DA45B05EA9}" type="pres">
      <dgm:prSet presAssocID="{5D868284-9C66-4362-B175-85205B498F36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C1000A-7910-4B33-BCC7-771978C6D066}" type="pres">
      <dgm:prSet presAssocID="{BF5EC1C6-FC01-46E4-9E5F-8EEACAEB8E1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41794E1-B9B1-448B-8CC6-50DB996D6576}" type="pres">
      <dgm:prSet presAssocID="{C7F78C9B-B930-4121-AD71-EB78CF80C908}" presName="compNode" presStyleCnt="0"/>
      <dgm:spPr/>
    </dgm:pt>
    <dgm:pt modelId="{BA33B41E-D311-4824-AEDA-F01BB6F235E7}" type="pres">
      <dgm:prSet presAssocID="{C7F78C9B-B930-4121-AD71-EB78CF80C908}" presName="pictRect" presStyleLbl="node1" presStyleIdx="3" presStyleCnt="4"/>
      <dgm:spPr/>
    </dgm:pt>
    <dgm:pt modelId="{F320D71A-3E54-4B1D-9889-6EA262B9BDAA}" type="pres">
      <dgm:prSet presAssocID="{C7F78C9B-B930-4121-AD71-EB78CF80C908}" presName="textRect" presStyleLbl="revTx" presStyleIdx="3" presStyleCnt="4" custScaleX="65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085889-8061-496B-8A61-687B85893D12}" type="presOf" srcId="{C7F78C9B-B930-4121-AD71-EB78CF80C908}" destId="{F320D71A-3E54-4B1D-9889-6EA262B9BDAA}" srcOrd="0" destOrd="0" presId="urn:microsoft.com/office/officeart/2005/8/layout/pList1"/>
    <dgm:cxn modelId="{05252766-6013-4627-AFA4-38231C39FB42}" type="presOf" srcId="{5D868284-9C66-4362-B175-85205B498F36}" destId="{E52F6836-27BC-45AE-83E6-66DA45B05EA9}" srcOrd="0" destOrd="0" presId="urn:microsoft.com/office/officeart/2005/8/layout/pList1"/>
    <dgm:cxn modelId="{E1CB38A8-AC6B-431B-AEC6-C5BC7E981F45}" type="presOf" srcId="{ACE50E25-C2A1-4004-B4EB-F47CDD1344E9}" destId="{23FEC4A1-4113-49EC-978C-510426177517}" srcOrd="0" destOrd="0" presId="urn:microsoft.com/office/officeart/2005/8/layout/pList1"/>
    <dgm:cxn modelId="{609C7A2E-633E-4EDF-B2FF-DEEBB47F5D18}" srcId="{15F044E7-2CB7-4757-ADF1-71EFC546E407}" destId="{346180E6-15E7-486F-A7F8-9896AC50842F}" srcOrd="0" destOrd="0" parTransId="{9F207969-7B9D-4427-B2DA-3121CB35F737}" sibTransId="{64F67300-3994-4AFB-855F-DF6B5A317D12}"/>
    <dgm:cxn modelId="{E7F60B1D-72C6-468C-BDC6-18B446757DC4}" srcId="{15F044E7-2CB7-4757-ADF1-71EFC546E407}" destId="{C7F78C9B-B930-4121-AD71-EB78CF80C908}" srcOrd="3" destOrd="0" parTransId="{96C48EC0-29B9-4475-8F92-A4885C459E78}" sibTransId="{BF88F77B-D542-4ED8-A803-656E0667B3A7}"/>
    <dgm:cxn modelId="{E06B5B7A-FF12-47C5-8088-F134B6472286}" srcId="{15F044E7-2CB7-4757-ADF1-71EFC546E407}" destId="{ACE50E25-C2A1-4004-B4EB-F47CDD1344E9}" srcOrd="1" destOrd="0" parTransId="{B1F1A83A-15B9-4CE5-8349-7081C4CD0D8E}" sibTransId="{FBB99A8F-7062-4BBB-BAE8-D734334634EE}"/>
    <dgm:cxn modelId="{279AA585-2C80-4203-BFB5-1CB6172C7788}" type="presOf" srcId="{15F044E7-2CB7-4757-ADF1-71EFC546E407}" destId="{25C29DFB-8966-43E7-8A44-D4771F386D9C}" srcOrd="0" destOrd="0" presId="urn:microsoft.com/office/officeart/2005/8/layout/pList1"/>
    <dgm:cxn modelId="{81436B8D-E059-4539-BD54-8EEA30BDB7F3}" type="presOf" srcId="{346180E6-15E7-486F-A7F8-9896AC50842F}" destId="{74C24039-6344-40EC-A5E5-E17D06EC728B}" srcOrd="0" destOrd="0" presId="urn:microsoft.com/office/officeart/2005/8/layout/pList1"/>
    <dgm:cxn modelId="{3015A489-1564-48E9-A234-73D1F473D0BF}" type="presOf" srcId="{64F67300-3994-4AFB-855F-DF6B5A317D12}" destId="{B6A16E1A-FFD0-44DD-820D-CF5F27C63B3E}" srcOrd="0" destOrd="0" presId="urn:microsoft.com/office/officeart/2005/8/layout/pList1"/>
    <dgm:cxn modelId="{7E7E1F4A-6839-4E81-8194-90F4F0F05EAE}" type="presOf" srcId="{BF5EC1C6-FC01-46E4-9E5F-8EEACAEB8E10}" destId="{95C1000A-7910-4B33-BCC7-771978C6D066}" srcOrd="0" destOrd="0" presId="urn:microsoft.com/office/officeart/2005/8/layout/pList1"/>
    <dgm:cxn modelId="{AACA651E-47AD-4BD5-B3C3-E3739D6AC6C5}" type="presOf" srcId="{FBB99A8F-7062-4BBB-BAE8-D734334634EE}" destId="{8A3E8C88-7234-46D4-8FC5-4E264D3B1EBE}" srcOrd="0" destOrd="0" presId="urn:microsoft.com/office/officeart/2005/8/layout/pList1"/>
    <dgm:cxn modelId="{30D250C5-0504-48C9-A004-242F8CDB007E}" srcId="{15F044E7-2CB7-4757-ADF1-71EFC546E407}" destId="{5D868284-9C66-4362-B175-85205B498F36}" srcOrd="2" destOrd="0" parTransId="{58457BFB-B814-4D56-B15A-6AA9856F077A}" sibTransId="{BF5EC1C6-FC01-46E4-9E5F-8EEACAEB8E10}"/>
    <dgm:cxn modelId="{07C34922-D078-43CF-962C-78F6F814A984}" type="presParOf" srcId="{25C29DFB-8966-43E7-8A44-D4771F386D9C}" destId="{4A0D9BBF-5194-497E-8AE9-EDB6ED780A01}" srcOrd="0" destOrd="0" presId="urn:microsoft.com/office/officeart/2005/8/layout/pList1"/>
    <dgm:cxn modelId="{78CF9F62-AD9F-40B4-9E7F-664CCDBF5DB0}" type="presParOf" srcId="{4A0D9BBF-5194-497E-8AE9-EDB6ED780A01}" destId="{63173EC3-C967-43D6-BD1B-54F11105930D}" srcOrd="0" destOrd="0" presId="urn:microsoft.com/office/officeart/2005/8/layout/pList1"/>
    <dgm:cxn modelId="{AB04E94C-601C-451A-9B5D-4640FF43E941}" type="presParOf" srcId="{4A0D9BBF-5194-497E-8AE9-EDB6ED780A01}" destId="{74C24039-6344-40EC-A5E5-E17D06EC728B}" srcOrd="1" destOrd="0" presId="urn:microsoft.com/office/officeart/2005/8/layout/pList1"/>
    <dgm:cxn modelId="{FC33B595-615F-44ED-B699-46DFD94C2017}" type="presParOf" srcId="{25C29DFB-8966-43E7-8A44-D4771F386D9C}" destId="{B6A16E1A-FFD0-44DD-820D-CF5F27C63B3E}" srcOrd="1" destOrd="0" presId="urn:microsoft.com/office/officeart/2005/8/layout/pList1"/>
    <dgm:cxn modelId="{BE8C754E-06D9-46F0-A25F-425DB85CB16B}" type="presParOf" srcId="{25C29DFB-8966-43E7-8A44-D4771F386D9C}" destId="{3E9AE0DD-7583-48DA-90A7-32DE820D3874}" srcOrd="2" destOrd="0" presId="urn:microsoft.com/office/officeart/2005/8/layout/pList1"/>
    <dgm:cxn modelId="{68ED43E3-805C-4E92-B0B1-BFAE173358E4}" type="presParOf" srcId="{3E9AE0DD-7583-48DA-90A7-32DE820D3874}" destId="{AD023BF5-8945-4A0C-AC18-32FEF5748565}" srcOrd="0" destOrd="0" presId="urn:microsoft.com/office/officeart/2005/8/layout/pList1"/>
    <dgm:cxn modelId="{6B4DD6C8-5968-4FFB-874F-74379A0D2FD3}" type="presParOf" srcId="{3E9AE0DD-7583-48DA-90A7-32DE820D3874}" destId="{23FEC4A1-4113-49EC-978C-510426177517}" srcOrd="1" destOrd="0" presId="urn:microsoft.com/office/officeart/2005/8/layout/pList1"/>
    <dgm:cxn modelId="{87A3846C-E654-46C8-BE1B-026A895AC255}" type="presParOf" srcId="{25C29DFB-8966-43E7-8A44-D4771F386D9C}" destId="{8A3E8C88-7234-46D4-8FC5-4E264D3B1EBE}" srcOrd="3" destOrd="0" presId="urn:microsoft.com/office/officeart/2005/8/layout/pList1"/>
    <dgm:cxn modelId="{06792A7B-039B-4245-B9C7-A2C9D8B93259}" type="presParOf" srcId="{25C29DFB-8966-43E7-8A44-D4771F386D9C}" destId="{63731AF6-53A4-4FC5-A8E5-1697B69C19AC}" srcOrd="4" destOrd="0" presId="urn:microsoft.com/office/officeart/2005/8/layout/pList1"/>
    <dgm:cxn modelId="{F5F93F09-65E6-42B9-8333-E80D1FC5E0A1}" type="presParOf" srcId="{63731AF6-53A4-4FC5-A8E5-1697B69C19AC}" destId="{A1FF8C2F-0A2A-4372-A9FE-77836B19FF46}" srcOrd="0" destOrd="0" presId="urn:microsoft.com/office/officeart/2005/8/layout/pList1"/>
    <dgm:cxn modelId="{7A970162-3773-4F3E-BE9C-5F1A73F8498F}" type="presParOf" srcId="{63731AF6-53A4-4FC5-A8E5-1697B69C19AC}" destId="{E52F6836-27BC-45AE-83E6-66DA45B05EA9}" srcOrd="1" destOrd="0" presId="urn:microsoft.com/office/officeart/2005/8/layout/pList1"/>
    <dgm:cxn modelId="{DF0264DA-DEC4-447C-AB2D-C20408E29CE5}" type="presParOf" srcId="{25C29DFB-8966-43E7-8A44-D4771F386D9C}" destId="{95C1000A-7910-4B33-BCC7-771978C6D066}" srcOrd="5" destOrd="0" presId="urn:microsoft.com/office/officeart/2005/8/layout/pList1"/>
    <dgm:cxn modelId="{3D865973-344A-465C-82D1-E3BB4835A377}" type="presParOf" srcId="{25C29DFB-8966-43E7-8A44-D4771F386D9C}" destId="{041794E1-B9B1-448B-8CC6-50DB996D6576}" srcOrd="6" destOrd="0" presId="urn:microsoft.com/office/officeart/2005/8/layout/pList1"/>
    <dgm:cxn modelId="{A09CC48A-4A21-4C46-941D-F652E0A7156F}" type="presParOf" srcId="{041794E1-B9B1-448B-8CC6-50DB996D6576}" destId="{BA33B41E-D311-4824-AEDA-F01BB6F235E7}" srcOrd="0" destOrd="0" presId="urn:microsoft.com/office/officeart/2005/8/layout/pList1"/>
    <dgm:cxn modelId="{7311197F-64D4-4BE4-96E7-EC186C6281AD}" type="presParOf" srcId="{041794E1-B9B1-448B-8CC6-50DB996D6576}" destId="{F320D71A-3E54-4B1D-9889-6EA262B9BDAA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60BFB3-8BAE-4D2C-A828-4E920B0F0E34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</dgm:pt>
    <dgm:pt modelId="{EFE7988B-F915-4668-A879-7C87F9FF91EE}">
      <dgm:prSet phldrT="[Текст]"/>
      <dgm:spPr/>
      <dgm:t>
        <a:bodyPr/>
        <a:lstStyle/>
        <a:p>
          <a:endParaRPr lang="ru-RU" b="1" i="0" u="none" dirty="0" smtClean="0"/>
        </a:p>
      </dgm:t>
    </dgm:pt>
    <dgm:pt modelId="{6BE4DDDB-1333-4A04-84D5-4F2F5D0993CD}" type="parTrans" cxnId="{EC3E909B-5FA1-4D8B-AD4F-F80BA988DE92}">
      <dgm:prSet/>
      <dgm:spPr/>
      <dgm:t>
        <a:bodyPr/>
        <a:lstStyle/>
        <a:p>
          <a:endParaRPr lang="ru-RU"/>
        </a:p>
      </dgm:t>
    </dgm:pt>
    <dgm:pt modelId="{0B4DD431-DA2B-426E-9100-C235E89F233B}" type="sibTrans" cxnId="{EC3E909B-5FA1-4D8B-AD4F-F80BA988DE92}">
      <dgm:prSet/>
      <dgm:spPr/>
      <dgm:t>
        <a:bodyPr/>
        <a:lstStyle/>
        <a:p>
          <a:endParaRPr lang="ru-RU"/>
        </a:p>
      </dgm:t>
    </dgm:pt>
    <dgm:pt modelId="{C3805AF3-92EB-4C2F-8A05-7517A0C4C68E}">
      <dgm:prSet phldrT="[Текст]"/>
      <dgm:spPr/>
      <dgm:t>
        <a:bodyPr/>
        <a:lstStyle/>
        <a:p>
          <a:endParaRPr lang="ru-RU" dirty="0"/>
        </a:p>
      </dgm:t>
    </dgm:pt>
    <dgm:pt modelId="{A5B5BBEE-FCEF-441D-A752-EC5912E9B462}" type="parTrans" cxnId="{5C41B14C-1E87-46F4-A6F3-61E36AA7D36F}">
      <dgm:prSet/>
      <dgm:spPr/>
      <dgm:t>
        <a:bodyPr/>
        <a:lstStyle/>
        <a:p>
          <a:endParaRPr lang="ru-RU"/>
        </a:p>
      </dgm:t>
    </dgm:pt>
    <dgm:pt modelId="{326D1539-9CB7-4628-B19A-9C9C0754197C}" type="sibTrans" cxnId="{5C41B14C-1E87-46F4-A6F3-61E36AA7D36F}">
      <dgm:prSet/>
      <dgm:spPr/>
      <dgm:t>
        <a:bodyPr/>
        <a:lstStyle/>
        <a:p>
          <a:endParaRPr lang="ru-RU"/>
        </a:p>
      </dgm:t>
    </dgm:pt>
    <dgm:pt modelId="{BAA98161-995A-4429-A3C0-B304A06998F7}" type="pres">
      <dgm:prSet presAssocID="{4C60BFB3-8BAE-4D2C-A828-4E920B0F0E34}" presName="linearFlow" presStyleCnt="0">
        <dgm:presLayoutVars>
          <dgm:dir/>
          <dgm:resizeHandles val="exact"/>
        </dgm:presLayoutVars>
      </dgm:prSet>
      <dgm:spPr/>
    </dgm:pt>
    <dgm:pt modelId="{B4CA93C0-C8B7-4DBF-A0BE-354EEAE2FFAB}" type="pres">
      <dgm:prSet presAssocID="{EFE7988B-F915-4668-A879-7C87F9FF91EE}" presName="composite" presStyleCnt="0"/>
      <dgm:spPr/>
    </dgm:pt>
    <dgm:pt modelId="{E2624D10-37EF-41F3-8377-A1079945719D}" type="pres">
      <dgm:prSet presAssocID="{EFE7988B-F915-4668-A879-7C87F9FF91EE}" presName="imgShp" presStyleLbl="fgImgPlace1" presStyleIdx="0" presStyleCnt="2" custScaleX="57577" custScaleY="54423" custLinFactNeighborX="-25690" custLinFactNeighborY="1562"/>
      <dgm:spPr>
        <a:blipFill>
          <a:blip xmlns:r="http://schemas.openxmlformats.org/officeDocument/2006/relationships" r:embed="rId1"/>
          <a:stretch>
            <a:fillRect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4A9B1826-8F44-4086-8BB3-C295D331C095}" type="pres">
      <dgm:prSet presAssocID="{EFE7988B-F915-4668-A879-7C87F9FF91EE}" presName="txShp" presStyleLbl="node1" presStyleIdx="0" presStyleCnt="2" custScaleX="122127" custScaleY="78852" custLinFactNeighborX="12331" custLinFactNeighborY="1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E1A897-0788-4CD3-B113-8EC07057F09F}" type="pres">
      <dgm:prSet presAssocID="{0B4DD431-DA2B-426E-9100-C235E89F233B}" presName="spacing" presStyleCnt="0"/>
      <dgm:spPr/>
    </dgm:pt>
    <dgm:pt modelId="{FF25D7C3-7B96-4B65-89EC-8FBCB37DF129}" type="pres">
      <dgm:prSet presAssocID="{C3805AF3-92EB-4C2F-8A05-7517A0C4C68E}" presName="composite" presStyleCnt="0"/>
      <dgm:spPr/>
    </dgm:pt>
    <dgm:pt modelId="{3E07CD8D-9D29-4A87-802A-10C3187ADB11}" type="pres">
      <dgm:prSet presAssocID="{C3805AF3-92EB-4C2F-8A05-7517A0C4C68E}" presName="imgShp" presStyleLbl="fgImgPlace1" presStyleIdx="1" presStyleCnt="2" custScaleX="54323" custScaleY="51704" custLinFactNeighborX="-24959" custLinFactNeighborY="-4639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307CFF79-510A-440C-A6B7-0A738B03F07F}" type="pres">
      <dgm:prSet presAssocID="{C3805AF3-92EB-4C2F-8A05-7517A0C4C68E}" presName="txShp" presStyleLbl="node1" presStyleIdx="1" presStyleCnt="2" custScaleX="122485" custScaleY="50155" custLinFactNeighborX="12977" custLinFactNeighborY="-7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62B4FF-3422-4F75-B89D-11EF6AC98EC6}" type="presOf" srcId="{C3805AF3-92EB-4C2F-8A05-7517A0C4C68E}" destId="{307CFF79-510A-440C-A6B7-0A738B03F07F}" srcOrd="0" destOrd="0" presId="urn:microsoft.com/office/officeart/2005/8/layout/vList3"/>
    <dgm:cxn modelId="{48450D9D-7305-44A8-A500-836E5B43B2F2}" type="presOf" srcId="{EFE7988B-F915-4668-A879-7C87F9FF91EE}" destId="{4A9B1826-8F44-4086-8BB3-C295D331C095}" srcOrd="0" destOrd="0" presId="urn:microsoft.com/office/officeart/2005/8/layout/vList3"/>
    <dgm:cxn modelId="{5C41B14C-1E87-46F4-A6F3-61E36AA7D36F}" srcId="{4C60BFB3-8BAE-4D2C-A828-4E920B0F0E34}" destId="{C3805AF3-92EB-4C2F-8A05-7517A0C4C68E}" srcOrd="1" destOrd="0" parTransId="{A5B5BBEE-FCEF-441D-A752-EC5912E9B462}" sibTransId="{326D1539-9CB7-4628-B19A-9C9C0754197C}"/>
    <dgm:cxn modelId="{7A1EE180-6A37-4C78-9B74-2FB54CA5AE39}" type="presOf" srcId="{4C60BFB3-8BAE-4D2C-A828-4E920B0F0E34}" destId="{BAA98161-995A-4429-A3C0-B304A06998F7}" srcOrd="0" destOrd="0" presId="urn:microsoft.com/office/officeart/2005/8/layout/vList3"/>
    <dgm:cxn modelId="{EC3E909B-5FA1-4D8B-AD4F-F80BA988DE92}" srcId="{4C60BFB3-8BAE-4D2C-A828-4E920B0F0E34}" destId="{EFE7988B-F915-4668-A879-7C87F9FF91EE}" srcOrd="0" destOrd="0" parTransId="{6BE4DDDB-1333-4A04-84D5-4F2F5D0993CD}" sibTransId="{0B4DD431-DA2B-426E-9100-C235E89F233B}"/>
    <dgm:cxn modelId="{8D532540-9B80-4F72-8831-10FF1A1DEC75}" type="presParOf" srcId="{BAA98161-995A-4429-A3C0-B304A06998F7}" destId="{B4CA93C0-C8B7-4DBF-A0BE-354EEAE2FFAB}" srcOrd="0" destOrd="0" presId="urn:microsoft.com/office/officeart/2005/8/layout/vList3"/>
    <dgm:cxn modelId="{91EB1CD3-5CB3-47C1-9B0C-399B1674B0D9}" type="presParOf" srcId="{B4CA93C0-C8B7-4DBF-A0BE-354EEAE2FFAB}" destId="{E2624D10-37EF-41F3-8377-A1079945719D}" srcOrd="0" destOrd="0" presId="urn:microsoft.com/office/officeart/2005/8/layout/vList3"/>
    <dgm:cxn modelId="{67C4FEA1-1D8D-46AD-B756-1706AD6BE3F1}" type="presParOf" srcId="{B4CA93C0-C8B7-4DBF-A0BE-354EEAE2FFAB}" destId="{4A9B1826-8F44-4086-8BB3-C295D331C095}" srcOrd="1" destOrd="0" presId="urn:microsoft.com/office/officeart/2005/8/layout/vList3"/>
    <dgm:cxn modelId="{DBC3FAA8-16B5-4338-96C5-ED0E6210F85F}" type="presParOf" srcId="{BAA98161-995A-4429-A3C0-B304A06998F7}" destId="{39E1A897-0788-4CD3-B113-8EC07057F09F}" srcOrd="1" destOrd="0" presId="urn:microsoft.com/office/officeart/2005/8/layout/vList3"/>
    <dgm:cxn modelId="{85BA9F77-724B-48D2-B211-1E3CC9BDD750}" type="presParOf" srcId="{BAA98161-995A-4429-A3C0-B304A06998F7}" destId="{FF25D7C3-7B96-4B65-89EC-8FBCB37DF129}" srcOrd="2" destOrd="0" presId="urn:microsoft.com/office/officeart/2005/8/layout/vList3"/>
    <dgm:cxn modelId="{4F6CB388-05BB-4EC0-9C82-BB9CAD71AA23}" type="presParOf" srcId="{FF25D7C3-7B96-4B65-89EC-8FBCB37DF129}" destId="{3E07CD8D-9D29-4A87-802A-10C3187ADB11}" srcOrd="0" destOrd="0" presId="urn:microsoft.com/office/officeart/2005/8/layout/vList3"/>
    <dgm:cxn modelId="{DD5B3140-7E51-4D98-8621-3DEC94963A73}" type="presParOf" srcId="{FF25D7C3-7B96-4B65-89EC-8FBCB37DF129}" destId="{307CFF79-510A-440C-A6B7-0A738B03F07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60BFB3-8BAE-4D2C-A828-4E920B0F0E34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3805AF3-92EB-4C2F-8A05-7517A0C4C68E}">
      <dgm:prSet phldrT="[Текст]"/>
      <dgm:spPr/>
      <dgm:t>
        <a:bodyPr/>
        <a:lstStyle/>
        <a:p>
          <a:endParaRPr lang="ru-RU" dirty="0"/>
        </a:p>
      </dgm:t>
    </dgm:pt>
    <dgm:pt modelId="{A5B5BBEE-FCEF-441D-A752-EC5912E9B462}" type="parTrans" cxnId="{5C41B14C-1E87-46F4-A6F3-61E36AA7D36F}">
      <dgm:prSet/>
      <dgm:spPr/>
      <dgm:t>
        <a:bodyPr/>
        <a:lstStyle/>
        <a:p>
          <a:endParaRPr lang="ru-RU"/>
        </a:p>
      </dgm:t>
    </dgm:pt>
    <dgm:pt modelId="{326D1539-9CB7-4628-B19A-9C9C0754197C}" type="sibTrans" cxnId="{5C41B14C-1E87-46F4-A6F3-61E36AA7D36F}">
      <dgm:prSet/>
      <dgm:spPr/>
      <dgm:t>
        <a:bodyPr/>
        <a:lstStyle/>
        <a:p>
          <a:endParaRPr lang="ru-RU"/>
        </a:p>
      </dgm:t>
    </dgm:pt>
    <dgm:pt modelId="{9951D935-39A0-4A81-A8DE-F7E9D294B7E0}">
      <dgm:prSet/>
      <dgm:spPr/>
      <dgm:t>
        <a:bodyPr/>
        <a:lstStyle/>
        <a:p>
          <a:endParaRPr lang="ru-RU"/>
        </a:p>
      </dgm:t>
    </dgm:pt>
    <dgm:pt modelId="{4E47CD89-B9D6-47B5-B87D-43D953CBA8AA}" type="parTrans" cxnId="{22DB5CF6-E637-440E-BEF5-522609F50751}">
      <dgm:prSet/>
      <dgm:spPr/>
      <dgm:t>
        <a:bodyPr/>
        <a:lstStyle/>
        <a:p>
          <a:endParaRPr lang="ru-RU"/>
        </a:p>
      </dgm:t>
    </dgm:pt>
    <dgm:pt modelId="{7DD8B402-D719-47FB-9CC6-000155C7675A}" type="sibTrans" cxnId="{22DB5CF6-E637-440E-BEF5-522609F50751}">
      <dgm:prSet/>
      <dgm:spPr/>
      <dgm:t>
        <a:bodyPr/>
        <a:lstStyle/>
        <a:p>
          <a:endParaRPr lang="ru-RU"/>
        </a:p>
      </dgm:t>
    </dgm:pt>
    <dgm:pt modelId="{48AA2F88-F466-4469-B9B5-C65F63055051}">
      <dgm:prSet/>
      <dgm:spPr/>
      <dgm:t>
        <a:bodyPr/>
        <a:lstStyle/>
        <a:p>
          <a:endParaRPr lang="ru-RU"/>
        </a:p>
      </dgm:t>
    </dgm:pt>
    <dgm:pt modelId="{AEB49D89-DB4F-427A-BEA6-72476217AD08}" type="parTrans" cxnId="{E0DD8F92-92E2-4DE6-8BF7-36D65C2B65E9}">
      <dgm:prSet/>
      <dgm:spPr/>
      <dgm:t>
        <a:bodyPr/>
        <a:lstStyle/>
        <a:p>
          <a:endParaRPr lang="ru-RU"/>
        </a:p>
      </dgm:t>
    </dgm:pt>
    <dgm:pt modelId="{3AA3F67A-C23C-4D89-BB65-48C2BFD5C2E8}" type="sibTrans" cxnId="{E0DD8F92-92E2-4DE6-8BF7-36D65C2B65E9}">
      <dgm:prSet/>
      <dgm:spPr/>
      <dgm:t>
        <a:bodyPr/>
        <a:lstStyle/>
        <a:p>
          <a:endParaRPr lang="ru-RU"/>
        </a:p>
      </dgm:t>
    </dgm:pt>
    <dgm:pt modelId="{BAA98161-995A-4429-A3C0-B304A06998F7}" type="pres">
      <dgm:prSet presAssocID="{4C60BFB3-8BAE-4D2C-A828-4E920B0F0E3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25D7C3-7B96-4B65-89EC-8FBCB37DF129}" type="pres">
      <dgm:prSet presAssocID="{C3805AF3-92EB-4C2F-8A05-7517A0C4C68E}" presName="composite" presStyleCnt="0"/>
      <dgm:spPr/>
    </dgm:pt>
    <dgm:pt modelId="{3E07CD8D-9D29-4A87-802A-10C3187ADB11}" type="pres">
      <dgm:prSet presAssocID="{C3805AF3-92EB-4C2F-8A05-7517A0C4C68E}" presName="imgShp" presStyleLbl="fgImgPlace1" presStyleIdx="0" presStyleCnt="3" custScaleX="108785" custScaleY="111517" custLinFactNeighborX="-42494" custLinFactNeighborY="-3853"/>
      <dgm:spPr>
        <a:blipFill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307CFF79-510A-440C-A6B7-0A738B03F07F}" type="pres">
      <dgm:prSet presAssocID="{C3805AF3-92EB-4C2F-8A05-7517A0C4C68E}" presName="txShp" presStyleLbl="node1" presStyleIdx="0" presStyleCnt="3" custScaleX="120522" custScaleY="166350" custLinFactNeighborX="13174" custLinFactNeighborY="4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2409E-66FB-47F3-B8DE-D3FB76337276}" type="pres">
      <dgm:prSet presAssocID="{326D1539-9CB7-4628-B19A-9C9C0754197C}" presName="spacing" presStyleCnt="0"/>
      <dgm:spPr/>
    </dgm:pt>
    <dgm:pt modelId="{DA56E455-441F-4922-A73A-515F2AC65A29}" type="pres">
      <dgm:prSet presAssocID="{9951D935-39A0-4A81-A8DE-F7E9D294B7E0}" presName="composite" presStyleCnt="0"/>
      <dgm:spPr/>
    </dgm:pt>
    <dgm:pt modelId="{0F3EA26A-48DE-49AE-98B3-04BDBC87C87E}" type="pres">
      <dgm:prSet presAssocID="{9951D935-39A0-4A81-A8DE-F7E9D294B7E0}" presName="imgShp" presStyleLbl="fgImgPlace1" presStyleIdx="1" presStyleCnt="3" custLinFactNeighborX="-44480" custLinFactNeighborY="-720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B597082-2143-48E7-AB2F-34116C57E6FA}" type="pres">
      <dgm:prSet presAssocID="{9951D935-39A0-4A81-A8DE-F7E9D294B7E0}" presName="txShp" presStyleLbl="node1" presStyleIdx="1" presStyleCnt="3" custScaleX="117861" custLinFactNeighborX="11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D4DD6-4D4B-4ABD-A605-B2F955AAB96C}" type="pres">
      <dgm:prSet presAssocID="{7DD8B402-D719-47FB-9CC6-000155C7675A}" presName="spacing" presStyleCnt="0"/>
      <dgm:spPr/>
    </dgm:pt>
    <dgm:pt modelId="{E6695E3B-A17A-485C-8E91-610593A8F718}" type="pres">
      <dgm:prSet presAssocID="{48AA2F88-F466-4469-B9B5-C65F63055051}" presName="composite" presStyleCnt="0"/>
      <dgm:spPr/>
    </dgm:pt>
    <dgm:pt modelId="{D4C37977-8EC0-4BB8-BF57-3110061CEBAF}" type="pres">
      <dgm:prSet presAssocID="{48AA2F88-F466-4469-B9B5-C65F63055051}" presName="imgShp" presStyleLbl="fgImgPlace1" presStyleIdx="2" presStyleCnt="3" custLinFactNeighborX="-49332" custLinFactNeighborY="-772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432E9EF-0D22-41BD-B6CA-829465222E2E}" type="pres">
      <dgm:prSet presAssocID="{48AA2F88-F466-4469-B9B5-C65F63055051}" presName="txShp" presStyleLbl="node1" presStyleIdx="2" presStyleCnt="3" custScaleX="116892" custLinFactNeighborX="10211" custLinFactNeighborY="-33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E4AABA-4024-4115-8418-0AC3869EB295}" type="presOf" srcId="{C3805AF3-92EB-4C2F-8A05-7517A0C4C68E}" destId="{307CFF79-510A-440C-A6B7-0A738B03F07F}" srcOrd="0" destOrd="0" presId="urn:microsoft.com/office/officeart/2005/8/layout/vList3"/>
    <dgm:cxn modelId="{D04521E7-6559-43A2-B7FD-F6F39242D438}" type="presOf" srcId="{4C60BFB3-8BAE-4D2C-A828-4E920B0F0E34}" destId="{BAA98161-995A-4429-A3C0-B304A06998F7}" srcOrd="0" destOrd="0" presId="urn:microsoft.com/office/officeart/2005/8/layout/vList3"/>
    <dgm:cxn modelId="{E763C18F-119A-4496-8AFF-EF0FD69DA60D}" type="presOf" srcId="{48AA2F88-F466-4469-B9B5-C65F63055051}" destId="{F432E9EF-0D22-41BD-B6CA-829465222E2E}" srcOrd="0" destOrd="0" presId="urn:microsoft.com/office/officeart/2005/8/layout/vList3"/>
    <dgm:cxn modelId="{E0DD8F92-92E2-4DE6-8BF7-36D65C2B65E9}" srcId="{4C60BFB3-8BAE-4D2C-A828-4E920B0F0E34}" destId="{48AA2F88-F466-4469-B9B5-C65F63055051}" srcOrd="2" destOrd="0" parTransId="{AEB49D89-DB4F-427A-BEA6-72476217AD08}" sibTransId="{3AA3F67A-C23C-4D89-BB65-48C2BFD5C2E8}"/>
    <dgm:cxn modelId="{5C41B14C-1E87-46F4-A6F3-61E36AA7D36F}" srcId="{4C60BFB3-8BAE-4D2C-A828-4E920B0F0E34}" destId="{C3805AF3-92EB-4C2F-8A05-7517A0C4C68E}" srcOrd="0" destOrd="0" parTransId="{A5B5BBEE-FCEF-441D-A752-EC5912E9B462}" sibTransId="{326D1539-9CB7-4628-B19A-9C9C0754197C}"/>
    <dgm:cxn modelId="{22DB5CF6-E637-440E-BEF5-522609F50751}" srcId="{4C60BFB3-8BAE-4D2C-A828-4E920B0F0E34}" destId="{9951D935-39A0-4A81-A8DE-F7E9D294B7E0}" srcOrd="1" destOrd="0" parTransId="{4E47CD89-B9D6-47B5-B87D-43D953CBA8AA}" sibTransId="{7DD8B402-D719-47FB-9CC6-000155C7675A}"/>
    <dgm:cxn modelId="{AB758679-D2EF-46FF-B272-95A49083B7E8}" type="presOf" srcId="{9951D935-39A0-4A81-A8DE-F7E9D294B7E0}" destId="{4B597082-2143-48E7-AB2F-34116C57E6FA}" srcOrd="0" destOrd="0" presId="urn:microsoft.com/office/officeart/2005/8/layout/vList3"/>
    <dgm:cxn modelId="{7970B351-C7E4-4D8D-938E-03D4711B77F0}" type="presParOf" srcId="{BAA98161-995A-4429-A3C0-B304A06998F7}" destId="{FF25D7C3-7B96-4B65-89EC-8FBCB37DF129}" srcOrd="0" destOrd="0" presId="urn:microsoft.com/office/officeart/2005/8/layout/vList3"/>
    <dgm:cxn modelId="{CDAF53AF-ED54-4851-A04F-C661CB23FD5A}" type="presParOf" srcId="{FF25D7C3-7B96-4B65-89EC-8FBCB37DF129}" destId="{3E07CD8D-9D29-4A87-802A-10C3187ADB11}" srcOrd="0" destOrd="0" presId="urn:microsoft.com/office/officeart/2005/8/layout/vList3"/>
    <dgm:cxn modelId="{CCE1B3D7-ADAD-4D2E-8210-2351ABCA9748}" type="presParOf" srcId="{FF25D7C3-7B96-4B65-89EC-8FBCB37DF129}" destId="{307CFF79-510A-440C-A6B7-0A738B03F07F}" srcOrd="1" destOrd="0" presId="urn:microsoft.com/office/officeart/2005/8/layout/vList3"/>
    <dgm:cxn modelId="{498D56B7-23F7-4C78-8CF3-2E11B93C58EF}" type="presParOf" srcId="{BAA98161-995A-4429-A3C0-B304A06998F7}" destId="{6972409E-66FB-47F3-B8DE-D3FB76337276}" srcOrd="1" destOrd="0" presId="urn:microsoft.com/office/officeart/2005/8/layout/vList3"/>
    <dgm:cxn modelId="{81CD6709-A0E1-439B-B22D-76C21172694B}" type="presParOf" srcId="{BAA98161-995A-4429-A3C0-B304A06998F7}" destId="{DA56E455-441F-4922-A73A-515F2AC65A29}" srcOrd="2" destOrd="0" presId="urn:microsoft.com/office/officeart/2005/8/layout/vList3"/>
    <dgm:cxn modelId="{A3974FCD-7649-4B88-BEFD-957AA5B20B3A}" type="presParOf" srcId="{DA56E455-441F-4922-A73A-515F2AC65A29}" destId="{0F3EA26A-48DE-49AE-98B3-04BDBC87C87E}" srcOrd="0" destOrd="0" presId="urn:microsoft.com/office/officeart/2005/8/layout/vList3"/>
    <dgm:cxn modelId="{6A7DAE94-B54C-4597-BE56-C7844A8DA126}" type="presParOf" srcId="{DA56E455-441F-4922-A73A-515F2AC65A29}" destId="{4B597082-2143-48E7-AB2F-34116C57E6FA}" srcOrd="1" destOrd="0" presId="urn:microsoft.com/office/officeart/2005/8/layout/vList3"/>
    <dgm:cxn modelId="{F7125D08-6F77-48A9-A9A0-C0D2E5BB04EC}" type="presParOf" srcId="{BAA98161-995A-4429-A3C0-B304A06998F7}" destId="{A66D4DD6-4D4B-4ABD-A605-B2F955AAB96C}" srcOrd="3" destOrd="0" presId="urn:microsoft.com/office/officeart/2005/8/layout/vList3"/>
    <dgm:cxn modelId="{06AA3C2F-894B-4168-81A5-673D722CF8DF}" type="presParOf" srcId="{BAA98161-995A-4429-A3C0-B304A06998F7}" destId="{E6695E3B-A17A-485C-8E91-610593A8F718}" srcOrd="4" destOrd="0" presId="urn:microsoft.com/office/officeart/2005/8/layout/vList3"/>
    <dgm:cxn modelId="{B8F5A2F5-EDCB-4B65-8E2A-67AAD03E0514}" type="presParOf" srcId="{E6695E3B-A17A-485C-8E91-610593A8F718}" destId="{D4C37977-8EC0-4BB8-BF57-3110061CEBAF}" srcOrd="0" destOrd="0" presId="urn:microsoft.com/office/officeart/2005/8/layout/vList3"/>
    <dgm:cxn modelId="{1E2F14BC-3694-4F94-86B9-A698ACECAC1D}" type="presParOf" srcId="{E6695E3B-A17A-485C-8E91-610593A8F718}" destId="{F432E9EF-0D22-41BD-B6CA-829465222E2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60BFB3-8BAE-4D2C-A828-4E920B0F0E34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8AB9C57-5710-47D2-B5E8-9FD8C1544BD0}">
      <dgm:prSet/>
      <dgm:spPr/>
      <dgm:t>
        <a:bodyPr/>
        <a:lstStyle/>
        <a:p>
          <a:endParaRPr lang="ru-RU"/>
        </a:p>
      </dgm:t>
    </dgm:pt>
    <dgm:pt modelId="{FA98BD7C-FA9F-43B6-A991-146C4C27B567}" type="parTrans" cxnId="{FB3DEE68-3961-48A1-87F7-C1170A877030}">
      <dgm:prSet/>
      <dgm:spPr/>
      <dgm:t>
        <a:bodyPr/>
        <a:lstStyle/>
        <a:p>
          <a:endParaRPr lang="ru-RU"/>
        </a:p>
      </dgm:t>
    </dgm:pt>
    <dgm:pt modelId="{4D0D8DF1-5859-43E3-A06E-7C22C27FD668}" type="sibTrans" cxnId="{FB3DEE68-3961-48A1-87F7-C1170A877030}">
      <dgm:prSet/>
      <dgm:spPr/>
      <dgm:t>
        <a:bodyPr/>
        <a:lstStyle/>
        <a:p>
          <a:endParaRPr lang="ru-RU"/>
        </a:p>
      </dgm:t>
    </dgm:pt>
    <dgm:pt modelId="{C3805AF3-92EB-4C2F-8A05-7517A0C4C68E}">
      <dgm:prSet phldrT="[Текст]"/>
      <dgm:spPr/>
      <dgm:t>
        <a:bodyPr/>
        <a:lstStyle/>
        <a:p>
          <a:endParaRPr lang="ru-RU" dirty="0"/>
        </a:p>
      </dgm:t>
    </dgm:pt>
    <dgm:pt modelId="{326D1539-9CB7-4628-B19A-9C9C0754197C}" type="sibTrans" cxnId="{5C41B14C-1E87-46F4-A6F3-61E36AA7D36F}">
      <dgm:prSet/>
      <dgm:spPr/>
      <dgm:t>
        <a:bodyPr/>
        <a:lstStyle/>
        <a:p>
          <a:endParaRPr lang="ru-RU"/>
        </a:p>
      </dgm:t>
    </dgm:pt>
    <dgm:pt modelId="{A5B5BBEE-FCEF-441D-A752-EC5912E9B462}" type="parTrans" cxnId="{5C41B14C-1E87-46F4-A6F3-61E36AA7D36F}">
      <dgm:prSet/>
      <dgm:spPr/>
      <dgm:t>
        <a:bodyPr/>
        <a:lstStyle/>
        <a:p>
          <a:endParaRPr lang="ru-RU"/>
        </a:p>
      </dgm:t>
    </dgm:pt>
    <dgm:pt modelId="{BAA98161-995A-4429-A3C0-B304A06998F7}" type="pres">
      <dgm:prSet presAssocID="{4C60BFB3-8BAE-4D2C-A828-4E920B0F0E3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25D7C3-7B96-4B65-89EC-8FBCB37DF129}" type="pres">
      <dgm:prSet presAssocID="{C3805AF3-92EB-4C2F-8A05-7517A0C4C68E}" presName="composite" presStyleCnt="0"/>
      <dgm:spPr/>
    </dgm:pt>
    <dgm:pt modelId="{3E07CD8D-9D29-4A87-802A-10C3187ADB11}" type="pres">
      <dgm:prSet presAssocID="{C3805AF3-92EB-4C2F-8A05-7517A0C4C68E}" presName="imgShp" presStyleLbl="fgImgPlace1" presStyleIdx="0" presStyleCnt="2" custScaleX="42148" custScaleY="42085" custLinFactNeighborX="-15137" custLinFactNeighborY="-10028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307CFF79-510A-440C-A6B7-0A738B03F07F}" type="pres">
      <dgm:prSet presAssocID="{C3805AF3-92EB-4C2F-8A05-7517A0C4C68E}" presName="txShp" presStyleLbl="node1" presStyleIdx="0" presStyleCnt="2" custScaleX="120577" custScaleY="53564" custLinFactNeighborX="13308" custLinFactNeighborY="-10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2409E-66FB-47F3-B8DE-D3FB76337276}" type="pres">
      <dgm:prSet presAssocID="{326D1539-9CB7-4628-B19A-9C9C0754197C}" presName="spacing" presStyleCnt="0"/>
      <dgm:spPr/>
    </dgm:pt>
    <dgm:pt modelId="{60746E61-08FC-4F29-954A-D47E5CE34CC9}" type="pres">
      <dgm:prSet presAssocID="{38AB9C57-5710-47D2-B5E8-9FD8C1544BD0}" presName="composite" presStyleCnt="0"/>
      <dgm:spPr/>
    </dgm:pt>
    <dgm:pt modelId="{3C005D2B-829E-4A4D-89D6-5A950F8B621E}" type="pres">
      <dgm:prSet presAssocID="{38AB9C57-5710-47D2-B5E8-9FD8C1544BD0}" presName="imgShp" presStyleLbl="fgImgPlace1" presStyleIdx="1" presStyleCnt="2" custScaleX="40761" custScaleY="37369" custLinFactNeighborX="-18949" custLinFactNeighborY="-2549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1D30B92-BD84-4D81-8659-4D6D6F64845D}" type="pres">
      <dgm:prSet presAssocID="{38AB9C57-5710-47D2-B5E8-9FD8C1544BD0}" presName="txShp" presStyleLbl="node1" presStyleIdx="1" presStyleCnt="2" custScaleX="123889" custScaleY="20049" custLinFactNeighborX="13386" custLinFactNeighborY="-25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93A33D-F179-419F-92EA-034D8D306B1D}" type="presOf" srcId="{4C60BFB3-8BAE-4D2C-A828-4E920B0F0E34}" destId="{BAA98161-995A-4429-A3C0-B304A06998F7}" srcOrd="0" destOrd="0" presId="urn:microsoft.com/office/officeart/2005/8/layout/vList3"/>
    <dgm:cxn modelId="{FB3DEE68-3961-48A1-87F7-C1170A877030}" srcId="{4C60BFB3-8BAE-4D2C-A828-4E920B0F0E34}" destId="{38AB9C57-5710-47D2-B5E8-9FD8C1544BD0}" srcOrd="1" destOrd="0" parTransId="{FA98BD7C-FA9F-43B6-A991-146C4C27B567}" sibTransId="{4D0D8DF1-5859-43E3-A06E-7C22C27FD668}"/>
    <dgm:cxn modelId="{5C41B14C-1E87-46F4-A6F3-61E36AA7D36F}" srcId="{4C60BFB3-8BAE-4D2C-A828-4E920B0F0E34}" destId="{C3805AF3-92EB-4C2F-8A05-7517A0C4C68E}" srcOrd="0" destOrd="0" parTransId="{A5B5BBEE-FCEF-441D-A752-EC5912E9B462}" sibTransId="{326D1539-9CB7-4628-B19A-9C9C0754197C}"/>
    <dgm:cxn modelId="{3B9E9DAF-F328-485E-9970-BC64EF8D93C0}" type="presOf" srcId="{38AB9C57-5710-47D2-B5E8-9FD8C1544BD0}" destId="{61D30B92-BD84-4D81-8659-4D6D6F64845D}" srcOrd="0" destOrd="0" presId="urn:microsoft.com/office/officeart/2005/8/layout/vList3"/>
    <dgm:cxn modelId="{50A2D071-8CE1-42F8-90EA-344DE14DFD49}" type="presOf" srcId="{C3805AF3-92EB-4C2F-8A05-7517A0C4C68E}" destId="{307CFF79-510A-440C-A6B7-0A738B03F07F}" srcOrd="0" destOrd="0" presId="urn:microsoft.com/office/officeart/2005/8/layout/vList3"/>
    <dgm:cxn modelId="{C0DA2D86-E10C-4962-968A-6706D7AAEE64}" type="presParOf" srcId="{BAA98161-995A-4429-A3C0-B304A06998F7}" destId="{FF25D7C3-7B96-4B65-89EC-8FBCB37DF129}" srcOrd="0" destOrd="0" presId="urn:microsoft.com/office/officeart/2005/8/layout/vList3"/>
    <dgm:cxn modelId="{E31FB7BF-202F-41B9-B56D-45182AABA43B}" type="presParOf" srcId="{FF25D7C3-7B96-4B65-89EC-8FBCB37DF129}" destId="{3E07CD8D-9D29-4A87-802A-10C3187ADB11}" srcOrd="0" destOrd="0" presId="urn:microsoft.com/office/officeart/2005/8/layout/vList3"/>
    <dgm:cxn modelId="{BA04BEE0-7A13-4C8D-91A8-2487CEB3B2B8}" type="presParOf" srcId="{FF25D7C3-7B96-4B65-89EC-8FBCB37DF129}" destId="{307CFF79-510A-440C-A6B7-0A738B03F07F}" srcOrd="1" destOrd="0" presId="urn:microsoft.com/office/officeart/2005/8/layout/vList3"/>
    <dgm:cxn modelId="{6BAF3BBD-23CE-4864-8A03-FB956824BC6D}" type="presParOf" srcId="{BAA98161-995A-4429-A3C0-B304A06998F7}" destId="{6972409E-66FB-47F3-B8DE-D3FB76337276}" srcOrd="1" destOrd="0" presId="urn:microsoft.com/office/officeart/2005/8/layout/vList3"/>
    <dgm:cxn modelId="{9286F501-4A17-4F8A-9285-8FBE7F626308}" type="presParOf" srcId="{BAA98161-995A-4429-A3C0-B304A06998F7}" destId="{60746E61-08FC-4F29-954A-D47E5CE34CC9}" srcOrd="2" destOrd="0" presId="urn:microsoft.com/office/officeart/2005/8/layout/vList3"/>
    <dgm:cxn modelId="{E9323646-B92C-47A1-8923-16BE3B45404F}" type="presParOf" srcId="{60746E61-08FC-4F29-954A-D47E5CE34CC9}" destId="{3C005D2B-829E-4A4D-89D6-5A950F8B621E}" srcOrd="0" destOrd="0" presId="urn:microsoft.com/office/officeart/2005/8/layout/vList3"/>
    <dgm:cxn modelId="{A706BC69-F958-4696-BCE5-87D8DC7B2222}" type="presParOf" srcId="{60746E61-08FC-4F29-954A-D47E5CE34CC9}" destId="{61D30B92-BD84-4D81-8659-4D6D6F64845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1CE105-75E8-4D7A-9C66-7E8F5C7B263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27C714-232B-454F-A538-79502BF28B77}">
      <dgm:prSet phldrT="[Текст]" custT="1"/>
      <dgm:spPr/>
      <dgm:t>
        <a:bodyPr/>
        <a:lstStyle/>
        <a:p>
          <a:r>
            <a:rPr lang="ru-RU" sz="1800" b="1" dirty="0" smtClean="0"/>
            <a:t>Монтаж </a:t>
          </a:r>
          <a:r>
            <a:rPr lang="ru-RU" sz="1800" b="1" dirty="0" smtClean="0"/>
            <a:t>систем </a:t>
          </a:r>
          <a:r>
            <a:rPr lang="ru-RU" sz="1800" b="1" dirty="0" smtClean="0"/>
            <a:t>наружного и внутреннего освещения:</a:t>
          </a:r>
        </a:p>
        <a:p>
          <a:r>
            <a:rPr lang="ru-RU" sz="1800" b="1" dirty="0" smtClean="0"/>
            <a:t>	</a:t>
          </a:r>
          <a:r>
            <a:rPr lang="ru-RU" sz="1400" b="1" dirty="0" smtClean="0"/>
            <a:t>МБОУ «СШ № 7 им. И.Е. Мещерякова»</a:t>
          </a:r>
        </a:p>
        <a:p>
          <a:r>
            <a:rPr lang="ru-RU" sz="1400" b="1" dirty="0" smtClean="0"/>
            <a:t>	МБОУ «НСШ»</a:t>
          </a:r>
        </a:p>
        <a:p>
          <a:r>
            <a:rPr lang="ru-RU" sz="1400" b="1" dirty="0" smtClean="0"/>
            <a:t>	МБОУ «СШ № 13»</a:t>
          </a:r>
        </a:p>
        <a:p>
          <a:r>
            <a:rPr lang="ru-RU" sz="1400" b="1" dirty="0" smtClean="0"/>
            <a:t>	МБОУ «СШ № 15 им. </a:t>
          </a:r>
          <a:r>
            <a:rPr lang="ru-RU" sz="1400" b="1" dirty="0" err="1" smtClean="0"/>
            <a:t>Н.Токарева</a:t>
          </a:r>
          <a:r>
            <a:rPr lang="ru-RU" sz="1400" b="1" dirty="0" smtClean="0"/>
            <a:t>»</a:t>
          </a:r>
        </a:p>
        <a:p>
          <a:r>
            <a:rPr lang="ru-RU" sz="1400" b="1" dirty="0" smtClean="0"/>
            <a:t>	МБДОУ «Детский сад № 6 «Звездочка»</a:t>
          </a:r>
        </a:p>
        <a:p>
          <a:r>
            <a:rPr lang="ru-RU" sz="1400" b="1" dirty="0" smtClean="0"/>
            <a:t>	МБДОУ «Детский сад № 8 «</a:t>
          </a:r>
          <a:r>
            <a:rPr lang="ru-RU" sz="1400" b="1" dirty="0" err="1" smtClean="0"/>
            <a:t>Чипполино</a:t>
          </a:r>
          <a:r>
            <a:rPr lang="ru-RU" sz="1400" b="1" dirty="0" smtClean="0"/>
            <a:t>»</a:t>
          </a:r>
        </a:p>
        <a:p>
          <a:r>
            <a:rPr lang="ru-RU" sz="1400" b="1" dirty="0" smtClean="0"/>
            <a:t>	МБДОУ «Детский сад № 19 «Елочка»</a:t>
          </a:r>
        </a:p>
        <a:p>
          <a:r>
            <a:rPr lang="ru-RU" sz="1400" b="1" dirty="0" smtClean="0"/>
            <a:t>	МБДОУ «Детский сад № 29 «Чебурашка»</a:t>
          </a:r>
        </a:p>
        <a:p>
          <a:r>
            <a:rPr lang="ru-RU" sz="1400" b="1" dirty="0" smtClean="0"/>
            <a:t>	МБДОУ «Детский сад № 33 «Кузнечик»</a:t>
          </a:r>
          <a:endParaRPr lang="ru-RU" sz="800" b="1" dirty="0"/>
        </a:p>
      </dgm:t>
    </dgm:pt>
    <dgm:pt modelId="{FA3B3823-95FB-4A56-B86E-FA5CD50B01E8}" type="parTrans" cxnId="{3BC17C37-E859-4359-B0F6-8C4370D16F2A}">
      <dgm:prSet/>
      <dgm:spPr/>
      <dgm:t>
        <a:bodyPr/>
        <a:lstStyle/>
        <a:p>
          <a:endParaRPr lang="ru-RU"/>
        </a:p>
      </dgm:t>
    </dgm:pt>
    <dgm:pt modelId="{4FADA225-20C6-424D-986A-97CA95C22868}" type="sibTrans" cxnId="{3BC17C37-E859-4359-B0F6-8C4370D16F2A}">
      <dgm:prSet/>
      <dgm:spPr/>
      <dgm:t>
        <a:bodyPr/>
        <a:lstStyle/>
        <a:p>
          <a:endParaRPr lang="ru-RU"/>
        </a:p>
      </dgm:t>
    </dgm:pt>
    <dgm:pt modelId="{F5E440AC-E565-46B4-80E3-193A0FD57CD1}" type="pres">
      <dgm:prSet presAssocID="{A41CE105-75E8-4D7A-9C66-7E8F5C7B263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59E973-47CF-4C5B-8F0B-39407A31E739}" type="pres">
      <dgm:prSet presAssocID="{6327C714-232B-454F-A538-79502BF28B77}" presName="parentLin" presStyleCnt="0"/>
      <dgm:spPr/>
    </dgm:pt>
    <dgm:pt modelId="{9F76DCFF-1672-40FA-B0E2-CC169B245C0A}" type="pres">
      <dgm:prSet presAssocID="{6327C714-232B-454F-A538-79502BF28B77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D55B973A-2912-4642-A576-7024E7E74CC2}" type="pres">
      <dgm:prSet presAssocID="{6327C714-232B-454F-A538-79502BF28B77}" presName="parentText" presStyleLbl="node1" presStyleIdx="0" presStyleCnt="1" custScaleX="105875" custScaleY="1537354" custLinFactNeighborX="-58632" custLinFactNeighborY="-386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50DA20-6DBD-4E2B-9BEA-12D2E3B6B650}" type="pres">
      <dgm:prSet presAssocID="{6327C714-232B-454F-A538-79502BF28B77}" presName="negativeSpace" presStyleCnt="0"/>
      <dgm:spPr/>
    </dgm:pt>
    <dgm:pt modelId="{28FB5F41-76D5-487E-AE56-4D69C812CC8B}" type="pres">
      <dgm:prSet presAssocID="{6327C714-232B-454F-A538-79502BF28B77}" presName="childText" presStyleLbl="conFgAcc1" presStyleIdx="0" presStyleCnt="1" custScaleX="98031" custScaleY="1127683" custLinFactY="-858565" custLinFactNeighborX="589" custLinFactNeighborY="-9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C17C37-E859-4359-B0F6-8C4370D16F2A}" srcId="{A41CE105-75E8-4D7A-9C66-7E8F5C7B2634}" destId="{6327C714-232B-454F-A538-79502BF28B77}" srcOrd="0" destOrd="0" parTransId="{FA3B3823-95FB-4A56-B86E-FA5CD50B01E8}" sibTransId="{4FADA225-20C6-424D-986A-97CA95C22868}"/>
    <dgm:cxn modelId="{3AD4A81F-B9FB-4A85-A62D-08F523DDC1FC}" type="presOf" srcId="{6327C714-232B-454F-A538-79502BF28B77}" destId="{9F76DCFF-1672-40FA-B0E2-CC169B245C0A}" srcOrd="0" destOrd="0" presId="urn:microsoft.com/office/officeart/2005/8/layout/list1"/>
    <dgm:cxn modelId="{49D7D24A-915B-4E87-A1F4-9F5B1D5F8A68}" type="presOf" srcId="{A41CE105-75E8-4D7A-9C66-7E8F5C7B2634}" destId="{F5E440AC-E565-46B4-80E3-193A0FD57CD1}" srcOrd="0" destOrd="0" presId="urn:microsoft.com/office/officeart/2005/8/layout/list1"/>
    <dgm:cxn modelId="{41A7AA4A-26C0-407B-8EB2-9F5C1F2E9D0C}" type="presOf" srcId="{6327C714-232B-454F-A538-79502BF28B77}" destId="{D55B973A-2912-4642-A576-7024E7E74CC2}" srcOrd="1" destOrd="0" presId="urn:microsoft.com/office/officeart/2005/8/layout/list1"/>
    <dgm:cxn modelId="{3FD06D89-4539-4BDB-B2CD-124E6E0F5A0D}" type="presParOf" srcId="{F5E440AC-E565-46B4-80E3-193A0FD57CD1}" destId="{D259E973-47CF-4C5B-8F0B-39407A31E739}" srcOrd="0" destOrd="0" presId="urn:microsoft.com/office/officeart/2005/8/layout/list1"/>
    <dgm:cxn modelId="{BCE1F4E9-EEEA-4BDE-8CB0-271DC11BF8D8}" type="presParOf" srcId="{D259E973-47CF-4C5B-8F0B-39407A31E739}" destId="{9F76DCFF-1672-40FA-B0E2-CC169B245C0A}" srcOrd="0" destOrd="0" presId="urn:microsoft.com/office/officeart/2005/8/layout/list1"/>
    <dgm:cxn modelId="{B57414CE-F520-483C-AE41-CC812438D11D}" type="presParOf" srcId="{D259E973-47CF-4C5B-8F0B-39407A31E739}" destId="{D55B973A-2912-4642-A576-7024E7E74CC2}" srcOrd="1" destOrd="0" presId="urn:microsoft.com/office/officeart/2005/8/layout/list1"/>
    <dgm:cxn modelId="{4ABFDD06-70E1-4C73-BC89-BAD5EB040A6B}" type="presParOf" srcId="{F5E440AC-E565-46B4-80E3-193A0FD57CD1}" destId="{8650DA20-6DBD-4E2B-9BEA-12D2E3B6B650}" srcOrd="1" destOrd="0" presId="urn:microsoft.com/office/officeart/2005/8/layout/list1"/>
    <dgm:cxn modelId="{4978C15F-141D-42AF-A922-A9B0E3AEEF62}" type="presParOf" srcId="{F5E440AC-E565-46B4-80E3-193A0FD57CD1}" destId="{28FB5F41-76D5-487E-AE56-4D69C812CC8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1CE105-75E8-4D7A-9C66-7E8F5C7B263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27C714-232B-454F-A538-79502BF28B77}">
      <dgm:prSet phldrT="[Текст]" custT="1"/>
      <dgm:spPr/>
      <dgm:t>
        <a:bodyPr/>
        <a:lstStyle/>
        <a:p>
          <a:r>
            <a:rPr lang="ru-RU" sz="1800" b="1" dirty="0" smtClean="0"/>
            <a:t>Монтаж системами оповещения и управления эвакуацией:</a:t>
          </a:r>
        </a:p>
        <a:p>
          <a:r>
            <a:rPr lang="ru-RU" sz="1600" b="1" dirty="0" smtClean="0"/>
            <a:t>	</a:t>
          </a:r>
          <a:r>
            <a:rPr lang="ru-RU" sz="1400" b="1" dirty="0" smtClean="0"/>
            <a:t>МБОУ «МСШ»</a:t>
          </a:r>
        </a:p>
        <a:p>
          <a:r>
            <a:rPr lang="ru-RU" sz="1400" b="1" dirty="0" smtClean="0"/>
            <a:t>	МБОУ «СШ № 11 им. Евграфа Рыжова»</a:t>
          </a:r>
        </a:p>
        <a:p>
          <a:r>
            <a:rPr lang="ru-RU" sz="1400" b="1" dirty="0" smtClean="0"/>
            <a:t>	МБОУ «СШ № 15 им. </a:t>
          </a:r>
          <a:r>
            <a:rPr lang="ru-RU" sz="1400" b="1" dirty="0" err="1" smtClean="0"/>
            <a:t>Н.Токарева</a:t>
          </a:r>
          <a:r>
            <a:rPr lang="ru-RU" sz="1400" b="1" dirty="0" smtClean="0"/>
            <a:t>»</a:t>
          </a:r>
        </a:p>
        <a:p>
          <a:r>
            <a:rPr lang="ru-RU" sz="1400" b="1" dirty="0" smtClean="0"/>
            <a:t>	МБДОУ «Детский сад № 15 «Аленушка»</a:t>
          </a:r>
        </a:p>
        <a:p>
          <a:r>
            <a:rPr lang="ru-RU" sz="1400" b="1" dirty="0" smtClean="0"/>
            <a:t>	МБДОУ «Детский сад № 19 «Елочка»</a:t>
          </a:r>
        </a:p>
        <a:p>
          <a:r>
            <a:rPr lang="ru-RU" sz="1400" b="1" dirty="0" smtClean="0"/>
            <a:t>	МБДОУ «Детский сад № 29 «Чебурашка»</a:t>
          </a:r>
        </a:p>
        <a:p>
          <a:r>
            <a:rPr lang="ru-RU" sz="1400" b="1" dirty="0" smtClean="0"/>
            <a:t>	МБДОУ «Детский сад № 33 «Кузнечик»</a:t>
          </a:r>
          <a:endParaRPr lang="ru-RU" sz="700" b="1" dirty="0"/>
        </a:p>
      </dgm:t>
    </dgm:pt>
    <dgm:pt modelId="{FA3B3823-95FB-4A56-B86E-FA5CD50B01E8}" type="parTrans" cxnId="{3BC17C37-E859-4359-B0F6-8C4370D16F2A}">
      <dgm:prSet/>
      <dgm:spPr/>
      <dgm:t>
        <a:bodyPr/>
        <a:lstStyle/>
        <a:p>
          <a:endParaRPr lang="ru-RU"/>
        </a:p>
      </dgm:t>
    </dgm:pt>
    <dgm:pt modelId="{4FADA225-20C6-424D-986A-97CA95C22868}" type="sibTrans" cxnId="{3BC17C37-E859-4359-B0F6-8C4370D16F2A}">
      <dgm:prSet/>
      <dgm:spPr/>
      <dgm:t>
        <a:bodyPr/>
        <a:lstStyle/>
        <a:p>
          <a:endParaRPr lang="ru-RU"/>
        </a:p>
      </dgm:t>
    </dgm:pt>
    <dgm:pt modelId="{F5E440AC-E565-46B4-80E3-193A0FD57CD1}" type="pres">
      <dgm:prSet presAssocID="{A41CE105-75E8-4D7A-9C66-7E8F5C7B263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59E973-47CF-4C5B-8F0B-39407A31E739}" type="pres">
      <dgm:prSet presAssocID="{6327C714-232B-454F-A538-79502BF28B77}" presName="parentLin" presStyleCnt="0"/>
      <dgm:spPr/>
    </dgm:pt>
    <dgm:pt modelId="{9F76DCFF-1672-40FA-B0E2-CC169B245C0A}" type="pres">
      <dgm:prSet presAssocID="{6327C714-232B-454F-A538-79502BF28B77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D55B973A-2912-4642-A576-7024E7E74CC2}" type="pres">
      <dgm:prSet presAssocID="{6327C714-232B-454F-A538-79502BF28B77}" presName="parentText" presStyleLbl="node1" presStyleIdx="0" presStyleCnt="1" custScaleX="107767" custScaleY="122590" custLinFactNeighborX="-42663" custLinFactNeighborY="-295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50DA20-6DBD-4E2B-9BEA-12D2E3B6B650}" type="pres">
      <dgm:prSet presAssocID="{6327C714-232B-454F-A538-79502BF28B77}" presName="negativeSpace" presStyleCnt="0"/>
      <dgm:spPr/>
    </dgm:pt>
    <dgm:pt modelId="{28FB5F41-76D5-487E-AE56-4D69C812CC8B}" type="pres">
      <dgm:prSet presAssocID="{6327C714-232B-454F-A538-79502BF28B77}" presName="childText" presStyleLbl="conFgAcc1" presStyleIdx="0" presStyleCnt="1" custScaleX="97724" custScaleY="130166" custLinFactY="-52455" custLinFactNeighborX="96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69E27C-ECBD-4704-A659-2DBE7EA5155A}" type="presOf" srcId="{6327C714-232B-454F-A538-79502BF28B77}" destId="{D55B973A-2912-4642-A576-7024E7E74CC2}" srcOrd="1" destOrd="0" presId="urn:microsoft.com/office/officeart/2005/8/layout/list1"/>
    <dgm:cxn modelId="{9E618147-47BF-4D79-9C44-F928C593CE31}" type="presOf" srcId="{6327C714-232B-454F-A538-79502BF28B77}" destId="{9F76DCFF-1672-40FA-B0E2-CC169B245C0A}" srcOrd="0" destOrd="0" presId="urn:microsoft.com/office/officeart/2005/8/layout/list1"/>
    <dgm:cxn modelId="{3BC17C37-E859-4359-B0F6-8C4370D16F2A}" srcId="{A41CE105-75E8-4D7A-9C66-7E8F5C7B2634}" destId="{6327C714-232B-454F-A538-79502BF28B77}" srcOrd="0" destOrd="0" parTransId="{FA3B3823-95FB-4A56-B86E-FA5CD50B01E8}" sibTransId="{4FADA225-20C6-424D-986A-97CA95C22868}"/>
    <dgm:cxn modelId="{359248C6-13CE-478D-B4F3-D04D951E549E}" type="presOf" srcId="{A41CE105-75E8-4D7A-9C66-7E8F5C7B2634}" destId="{F5E440AC-E565-46B4-80E3-193A0FD57CD1}" srcOrd="0" destOrd="0" presId="urn:microsoft.com/office/officeart/2005/8/layout/list1"/>
    <dgm:cxn modelId="{9E597CCF-2BE7-4A03-83CC-A6859FA0E595}" type="presParOf" srcId="{F5E440AC-E565-46B4-80E3-193A0FD57CD1}" destId="{D259E973-47CF-4C5B-8F0B-39407A31E739}" srcOrd="0" destOrd="0" presId="urn:microsoft.com/office/officeart/2005/8/layout/list1"/>
    <dgm:cxn modelId="{7E984624-B6D7-4301-A313-CC417F3B91E0}" type="presParOf" srcId="{D259E973-47CF-4C5B-8F0B-39407A31E739}" destId="{9F76DCFF-1672-40FA-B0E2-CC169B245C0A}" srcOrd="0" destOrd="0" presId="urn:microsoft.com/office/officeart/2005/8/layout/list1"/>
    <dgm:cxn modelId="{B9534DC2-2FEE-4D8B-82D4-4D5E74E26913}" type="presParOf" srcId="{D259E973-47CF-4C5B-8F0B-39407A31E739}" destId="{D55B973A-2912-4642-A576-7024E7E74CC2}" srcOrd="1" destOrd="0" presId="urn:microsoft.com/office/officeart/2005/8/layout/list1"/>
    <dgm:cxn modelId="{4DFD4999-C739-4FDA-BAE0-A727958174CC}" type="presParOf" srcId="{F5E440AC-E565-46B4-80E3-193A0FD57CD1}" destId="{8650DA20-6DBD-4E2B-9BEA-12D2E3B6B650}" srcOrd="1" destOrd="0" presId="urn:microsoft.com/office/officeart/2005/8/layout/list1"/>
    <dgm:cxn modelId="{C9F76941-3511-421F-BF1A-84388C5B27E6}" type="presParOf" srcId="{F5E440AC-E565-46B4-80E3-193A0FD57CD1}" destId="{28FB5F41-76D5-487E-AE56-4D69C812CC8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41CE105-75E8-4D7A-9C66-7E8F5C7B263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27C714-232B-454F-A538-79502BF28B77}">
      <dgm:prSet phldrT="[Текст]" custT="1"/>
      <dgm:spPr/>
      <dgm:t>
        <a:bodyPr/>
        <a:lstStyle/>
        <a:p>
          <a:r>
            <a:rPr lang="ru-RU" sz="1800" b="1" dirty="0" smtClean="0"/>
            <a:t>Монтаж видеонаблюдения:</a:t>
          </a:r>
        </a:p>
        <a:p>
          <a:endParaRPr lang="ru-RU" sz="1800" b="1" dirty="0" smtClean="0"/>
        </a:p>
        <a:p>
          <a:r>
            <a:rPr lang="ru-RU" sz="1600" b="1" dirty="0" smtClean="0"/>
            <a:t>из средств бюджета Республики Крым:</a:t>
          </a:r>
        </a:p>
        <a:p>
          <a:r>
            <a:rPr lang="ru-RU" sz="1400" b="1" dirty="0" smtClean="0"/>
            <a:t>	МБОУ «НСШ»	</a:t>
          </a:r>
          <a:endParaRPr lang="ru-RU" sz="500" b="1" dirty="0"/>
        </a:p>
      </dgm:t>
    </dgm:pt>
    <dgm:pt modelId="{FA3B3823-95FB-4A56-B86E-FA5CD50B01E8}" type="parTrans" cxnId="{3BC17C37-E859-4359-B0F6-8C4370D16F2A}">
      <dgm:prSet/>
      <dgm:spPr/>
      <dgm:t>
        <a:bodyPr/>
        <a:lstStyle/>
        <a:p>
          <a:endParaRPr lang="ru-RU"/>
        </a:p>
      </dgm:t>
    </dgm:pt>
    <dgm:pt modelId="{4FADA225-20C6-424D-986A-97CA95C22868}" type="sibTrans" cxnId="{3BC17C37-E859-4359-B0F6-8C4370D16F2A}">
      <dgm:prSet/>
      <dgm:spPr/>
      <dgm:t>
        <a:bodyPr/>
        <a:lstStyle/>
        <a:p>
          <a:endParaRPr lang="ru-RU"/>
        </a:p>
      </dgm:t>
    </dgm:pt>
    <dgm:pt modelId="{F5E440AC-E565-46B4-80E3-193A0FD57CD1}" type="pres">
      <dgm:prSet presAssocID="{A41CE105-75E8-4D7A-9C66-7E8F5C7B263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59E973-47CF-4C5B-8F0B-39407A31E739}" type="pres">
      <dgm:prSet presAssocID="{6327C714-232B-454F-A538-79502BF28B77}" presName="parentLin" presStyleCnt="0"/>
      <dgm:spPr/>
    </dgm:pt>
    <dgm:pt modelId="{9F76DCFF-1672-40FA-B0E2-CC169B245C0A}" type="pres">
      <dgm:prSet presAssocID="{6327C714-232B-454F-A538-79502BF28B77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D55B973A-2912-4642-A576-7024E7E74CC2}" type="pres">
      <dgm:prSet presAssocID="{6327C714-232B-454F-A538-79502BF28B77}" presName="parentText" presStyleLbl="node1" presStyleIdx="0" presStyleCnt="1" custScaleX="108365" custScaleY="81547" custLinFactNeighborX="-57149" custLinFactNeighborY="-583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50DA20-6DBD-4E2B-9BEA-12D2E3B6B650}" type="pres">
      <dgm:prSet presAssocID="{6327C714-232B-454F-A538-79502BF28B77}" presName="negativeSpace" presStyleCnt="0"/>
      <dgm:spPr/>
    </dgm:pt>
    <dgm:pt modelId="{28FB5F41-76D5-487E-AE56-4D69C812CC8B}" type="pres">
      <dgm:prSet presAssocID="{6327C714-232B-454F-A538-79502BF28B77}" presName="childText" presStyleLbl="conFgAcc1" presStyleIdx="0" presStyleCnt="1" custScaleX="97725" custScaleY="82853" custLinFactY="-52455" custLinFactNeighborX="96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C17C37-E859-4359-B0F6-8C4370D16F2A}" srcId="{A41CE105-75E8-4D7A-9C66-7E8F5C7B2634}" destId="{6327C714-232B-454F-A538-79502BF28B77}" srcOrd="0" destOrd="0" parTransId="{FA3B3823-95FB-4A56-B86E-FA5CD50B01E8}" sibTransId="{4FADA225-20C6-424D-986A-97CA95C22868}"/>
    <dgm:cxn modelId="{5A8BC670-5520-42B2-8B09-CCFD25A36B5C}" type="presOf" srcId="{A41CE105-75E8-4D7A-9C66-7E8F5C7B2634}" destId="{F5E440AC-E565-46B4-80E3-193A0FD57CD1}" srcOrd="0" destOrd="0" presId="urn:microsoft.com/office/officeart/2005/8/layout/list1"/>
    <dgm:cxn modelId="{656E2719-25CA-4EE4-9C56-8EA47D13C098}" type="presOf" srcId="{6327C714-232B-454F-A538-79502BF28B77}" destId="{D55B973A-2912-4642-A576-7024E7E74CC2}" srcOrd="1" destOrd="0" presId="urn:microsoft.com/office/officeart/2005/8/layout/list1"/>
    <dgm:cxn modelId="{A2244102-E406-423D-86D2-50DE6375859A}" type="presOf" srcId="{6327C714-232B-454F-A538-79502BF28B77}" destId="{9F76DCFF-1672-40FA-B0E2-CC169B245C0A}" srcOrd="0" destOrd="0" presId="urn:microsoft.com/office/officeart/2005/8/layout/list1"/>
    <dgm:cxn modelId="{C8AF3F17-B5D8-4060-A427-F6A63A756033}" type="presParOf" srcId="{F5E440AC-E565-46B4-80E3-193A0FD57CD1}" destId="{D259E973-47CF-4C5B-8F0B-39407A31E739}" srcOrd="0" destOrd="0" presId="urn:microsoft.com/office/officeart/2005/8/layout/list1"/>
    <dgm:cxn modelId="{5D558B59-40B7-4CD0-B943-BC7DC374068C}" type="presParOf" srcId="{D259E973-47CF-4C5B-8F0B-39407A31E739}" destId="{9F76DCFF-1672-40FA-B0E2-CC169B245C0A}" srcOrd="0" destOrd="0" presId="urn:microsoft.com/office/officeart/2005/8/layout/list1"/>
    <dgm:cxn modelId="{334E4DE7-AE06-41E3-B351-4829216C2F3C}" type="presParOf" srcId="{D259E973-47CF-4C5B-8F0B-39407A31E739}" destId="{D55B973A-2912-4642-A576-7024E7E74CC2}" srcOrd="1" destOrd="0" presId="urn:microsoft.com/office/officeart/2005/8/layout/list1"/>
    <dgm:cxn modelId="{68EC72C6-87E5-4F92-8BA6-1924BD5980AA}" type="presParOf" srcId="{F5E440AC-E565-46B4-80E3-193A0FD57CD1}" destId="{8650DA20-6DBD-4E2B-9BEA-12D2E3B6B650}" srcOrd="1" destOrd="0" presId="urn:microsoft.com/office/officeart/2005/8/layout/list1"/>
    <dgm:cxn modelId="{DC92CDC7-0922-4F47-9F6A-A53966F588FD}" type="presParOf" srcId="{F5E440AC-E565-46B4-80E3-193A0FD57CD1}" destId="{28FB5F41-76D5-487E-AE56-4D69C812CC8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73EC3-C967-43D6-BD1B-54F11105930D}">
      <dsp:nvSpPr>
        <dsp:cNvPr id="0" name=""/>
        <dsp:cNvSpPr/>
      </dsp:nvSpPr>
      <dsp:spPr>
        <a:xfrm>
          <a:off x="2946" y="231782"/>
          <a:ext cx="1402233" cy="9661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C24039-6344-40EC-A5E5-E17D06EC728B}">
      <dsp:nvSpPr>
        <dsp:cNvPr id="0" name=""/>
        <dsp:cNvSpPr/>
      </dsp:nvSpPr>
      <dsp:spPr>
        <a:xfrm>
          <a:off x="246991" y="1197921"/>
          <a:ext cx="914144" cy="520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8,0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млн. руб.</a:t>
          </a:r>
          <a:endParaRPr lang="ru-RU" sz="1200" b="1" kern="1200" dirty="0"/>
        </a:p>
      </dsp:txBody>
      <dsp:txXfrm>
        <a:off x="246991" y="1197921"/>
        <a:ext cx="914144" cy="520228"/>
      </dsp:txXfrm>
    </dsp:sp>
    <dsp:sp modelId="{AD023BF5-8945-4A0C-AC18-32FEF5748565}">
      <dsp:nvSpPr>
        <dsp:cNvPr id="0" name=""/>
        <dsp:cNvSpPr/>
      </dsp:nvSpPr>
      <dsp:spPr>
        <a:xfrm>
          <a:off x="1545462" y="231782"/>
          <a:ext cx="1402233" cy="96613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FEC4A1-4113-49EC-978C-510426177517}">
      <dsp:nvSpPr>
        <dsp:cNvPr id="0" name=""/>
        <dsp:cNvSpPr/>
      </dsp:nvSpPr>
      <dsp:spPr>
        <a:xfrm>
          <a:off x="1789507" y="1197921"/>
          <a:ext cx="914144" cy="520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43,8 млн. руб.</a:t>
          </a:r>
          <a:endParaRPr lang="ru-RU" sz="1200" kern="1200" dirty="0"/>
        </a:p>
      </dsp:txBody>
      <dsp:txXfrm>
        <a:off x="1789507" y="1197921"/>
        <a:ext cx="914144" cy="520228"/>
      </dsp:txXfrm>
    </dsp:sp>
    <dsp:sp modelId="{A1FF8C2F-0A2A-4372-A9FE-77836B19FF46}">
      <dsp:nvSpPr>
        <dsp:cNvPr id="0" name=""/>
        <dsp:cNvSpPr/>
      </dsp:nvSpPr>
      <dsp:spPr>
        <a:xfrm>
          <a:off x="3087978" y="231782"/>
          <a:ext cx="1402233" cy="96613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2F6836-27BC-45AE-83E6-66DA45B05EA9}">
      <dsp:nvSpPr>
        <dsp:cNvPr id="0" name=""/>
        <dsp:cNvSpPr/>
      </dsp:nvSpPr>
      <dsp:spPr>
        <a:xfrm>
          <a:off x="3087978" y="1197921"/>
          <a:ext cx="1402233" cy="520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3087978" y="1197921"/>
        <a:ext cx="1402233" cy="520228"/>
      </dsp:txXfrm>
    </dsp:sp>
    <dsp:sp modelId="{BA33B41E-D311-4824-AEDA-F01BB6F235E7}">
      <dsp:nvSpPr>
        <dsp:cNvPr id="0" name=""/>
        <dsp:cNvSpPr/>
      </dsp:nvSpPr>
      <dsp:spPr>
        <a:xfrm>
          <a:off x="4630494" y="231782"/>
          <a:ext cx="1402233" cy="9661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20D71A-3E54-4B1D-9889-6EA262B9BDAA}">
      <dsp:nvSpPr>
        <dsp:cNvPr id="0" name=""/>
        <dsp:cNvSpPr/>
      </dsp:nvSpPr>
      <dsp:spPr>
        <a:xfrm>
          <a:off x="4874539" y="1197921"/>
          <a:ext cx="914144" cy="520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2,6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млн. руб.</a:t>
          </a:r>
          <a:endParaRPr lang="ru-RU" sz="1200" kern="1200" dirty="0"/>
        </a:p>
      </dsp:txBody>
      <dsp:txXfrm>
        <a:off x="4874539" y="1197921"/>
        <a:ext cx="914144" cy="5202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B1826-8F44-4086-8BB3-C295D331C095}">
      <dsp:nvSpPr>
        <dsp:cNvPr id="0" name=""/>
        <dsp:cNvSpPr/>
      </dsp:nvSpPr>
      <dsp:spPr>
        <a:xfrm rot="10800000">
          <a:off x="2087428" y="54178"/>
          <a:ext cx="9327115" cy="2681144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9404" tIns="247650" rIns="46228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i="0" u="none" kern="1200" dirty="0" smtClean="0"/>
        </a:p>
      </dsp:txBody>
      <dsp:txXfrm rot="10800000">
        <a:off x="2757714" y="54178"/>
        <a:ext cx="8656829" cy="2681144"/>
      </dsp:txXfrm>
    </dsp:sp>
    <dsp:sp modelId="{E2624D10-37EF-41F3-8377-A1079945719D}">
      <dsp:nvSpPr>
        <dsp:cNvPr id="0" name=""/>
        <dsp:cNvSpPr/>
      </dsp:nvSpPr>
      <dsp:spPr>
        <a:xfrm>
          <a:off x="138235" y="469770"/>
          <a:ext cx="1957746" cy="1850503"/>
        </a:xfrm>
        <a:prstGeom prst="ellipse">
          <a:avLst/>
        </a:prstGeom>
        <a:blipFill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7CFF79-510A-440C-A6B7-0A738B03F07F}">
      <dsp:nvSpPr>
        <dsp:cNvPr id="0" name=""/>
        <dsp:cNvSpPr/>
      </dsp:nvSpPr>
      <dsp:spPr>
        <a:xfrm rot="10800000">
          <a:off x="2088598" y="3466582"/>
          <a:ext cx="9354456" cy="1705382"/>
        </a:xfrm>
        <a:prstGeom prst="homePlate">
          <a:avLst/>
        </a:prstGeom>
        <a:solidFill>
          <a:schemeClr val="accent2">
            <a:hueOff val="-6555403"/>
            <a:satOff val="-7776"/>
            <a:lumOff val="-411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9404" tIns="247650" rIns="46228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 rot="10800000">
        <a:off x="2514943" y="3466582"/>
        <a:ext cx="8928111" cy="1705382"/>
      </dsp:txXfrm>
    </dsp:sp>
    <dsp:sp modelId="{3E07CD8D-9D29-4A87-802A-10C3187ADB11}">
      <dsp:nvSpPr>
        <dsp:cNvPr id="0" name=""/>
        <dsp:cNvSpPr/>
      </dsp:nvSpPr>
      <dsp:spPr>
        <a:xfrm>
          <a:off x="183917" y="3539738"/>
          <a:ext cx="1847103" cy="175805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CFF79-510A-440C-A6B7-0A738B03F07F}">
      <dsp:nvSpPr>
        <dsp:cNvPr id="0" name=""/>
        <dsp:cNvSpPr/>
      </dsp:nvSpPr>
      <dsp:spPr>
        <a:xfrm rot="10800000">
          <a:off x="1880842" y="53512"/>
          <a:ext cx="7992398" cy="218706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9763" tIns="243840" rIns="455168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 rot="10800000">
        <a:off x="2427608" y="53512"/>
        <a:ext cx="7445632" cy="2187065"/>
      </dsp:txXfrm>
    </dsp:sp>
    <dsp:sp modelId="{3E07CD8D-9D29-4A87-802A-10C3187ADB11}">
      <dsp:nvSpPr>
        <dsp:cNvPr id="0" name=""/>
        <dsp:cNvSpPr/>
      </dsp:nvSpPr>
      <dsp:spPr>
        <a:xfrm>
          <a:off x="413864" y="310326"/>
          <a:ext cx="1430237" cy="1466155"/>
        </a:xfrm>
        <a:prstGeom prst="ellipse">
          <a:avLst/>
        </a:prstGeom>
        <a:blipFill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597082-2143-48E7-AB2F-34116C57E6FA}">
      <dsp:nvSpPr>
        <dsp:cNvPr id="0" name=""/>
        <dsp:cNvSpPr/>
      </dsp:nvSpPr>
      <dsp:spPr>
        <a:xfrm rot="10800000">
          <a:off x="1870917" y="2580052"/>
          <a:ext cx="7815934" cy="1314737"/>
        </a:xfrm>
        <a:prstGeom prst="homePlate">
          <a:avLst/>
        </a:prstGeom>
        <a:solidFill>
          <a:schemeClr val="accent2">
            <a:hueOff val="-3277702"/>
            <a:satOff val="-3888"/>
            <a:lumOff val="-205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9763" tIns="236220" rIns="440944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/>
        </a:p>
      </dsp:txBody>
      <dsp:txXfrm rot="10800000">
        <a:off x="2199601" y="2580052"/>
        <a:ext cx="7487250" cy="1314737"/>
      </dsp:txXfrm>
    </dsp:sp>
    <dsp:sp modelId="{0F3EA26A-48DE-49AE-98B3-04BDBC87C87E}">
      <dsp:nvSpPr>
        <dsp:cNvPr id="0" name=""/>
        <dsp:cNvSpPr/>
      </dsp:nvSpPr>
      <dsp:spPr>
        <a:xfrm>
          <a:off x="460744" y="2485286"/>
          <a:ext cx="1314737" cy="131473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32E9EF-0D22-41BD-B6CA-829465222E2E}">
      <dsp:nvSpPr>
        <dsp:cNvPr id="0" name=""/>
        <dsp:cNvSpPr/>
      </dsp:nvSpPr>
      <dsp:spPr>
        <a:xfrm rot="10800000">
          <a:off x="1836018" y="4243705"/>
          <a:ext cx="7751675" cy="1314737"/>
        </a:xfrm>
        <a:prstGeom prst="homePlate">
          <a:avLst/>
        </a:prstGeom>
        <a:solidFill>
          <a:schemeClr val="accent2">
            <a:hueOff val="-6555403"/>
            <a:satOff val="-7776"/>
            <a:lumOff val="-411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9763" tIns="236220" rIns="440944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/>
        </a:p>
      </dsp:txBody>
      <dsp:txXfrm rot="10800000">
        <a:off x="2164702" y="4243705"/>
        <a:ext cx="7422991" cy="1314737"/>
      </dsp:txXfrm>
    </dsp:sp>
    <dsp:sp modelId="{D4C37977-8EC0-4BB8-BF57-3110061CEBAF}">
      <dsp:nvSpPr>
        <dsp:cNvPr id="0" name=""/>
        <dsp:cNvSpPr/>
      </dsp:nvSpPr>
      <dsp:spPr>
        <a:xfrm>
          <a:off x="413018" y="4185646"/>
          <a:ext cx="1314737" cy="131473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CFF79-510A-440C-A6B7-0A738B03F07F}">
      <dsp:nvSpPr>
        <dsp:cNvPr id="0" name=""/>
        <dsp:cNvSpPr/>
      </dsp:nvSpPr>
      <dsp:spPr>
        <a:xfrm rot="10800000">
          <a:off x="2119522" y="145800"/>
          <a:ext cx="9007883" cy="201583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9559" tIns="247650" rIns="46228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 rot="10800000">
        <a:off x="2623480" y="145800"/>
        <a:ext cx="8503925" cy="2015832"/>
      </dsp:txXfrm>
    </dsp:sp>
    <dsp:sp modelId="{3E07CD8D-9D29-4A87-802A-10C3187ADB11}">
      <dsp:nvSpPr>
        <dsp:cNvPr id="0" name=""/>
        <dsp:cNvSpPr/>
      </dsp:nvSpPr>
      <dsp:spPr>
        <a:xfrm>
          <a:off x="531178" y="367070"/>
          <a:ext cx="1586201" cy="158383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D30B92-BD84-4D81-8659-4D6D6F64845D}">
      <dsp:nvSpPr>
        <dsp:cNvPr id="0" name=""/>
        <dsp:cNvSpPr/>
      </dsp:nvSpPr>
      <dsp:spPr>
        <a:xfrm rot="10800000">
          <a:off x="1978746" y="3034170"/>
          <a:ext cx="9255310" cy="754525"/>
        </a:xfrm>
        <a:prstGeom prst="homePlate">
          <a:avLst/>
        </a:prstGeom>
        <a:solidFill>
          <a:schemeClr val="accent2">
            <a:hueOff val="-6555403"/>
            <a:satOff val="-7776"/>
            <a:lumOff val="-411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9559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10800000">
        <a:off x="2167377" y="3034170"/>
        <a:ext cx="9066679" cy="754525"/>
      </dsp:txXfrm>
    </dsp:sp>
    <dsp:sp modelId="{3C005D2B-829E-4A4D-89D6-5A950F8B621E}">
      <dsp:nvSpPr>
        <dsp:cNvPr id="0" name=""/>
        <dsp:cNvSpPr/>
      </dsp:nvSpPr>
      <dsp:spPr>
        <a:xfrm>
          <a:off x="401574" y="2708258"/>
          <a:ext cx="1534003" cy="140634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FB5F41-76D5-487E-AE56-4D69C812CC8B}">
      <dsp:nvSpPr>
        <dsp:cNvPr id="0" name=""/>
        <dsp:cNvSpPr/>
      </dsp:nvSpPr>
      <dsp:spPr>
        <a:xfrm>
          <a:off x="60526" y="771596"/>
          <a:ext cx="10073778" cy="17050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5B973A-2912-4642-A576-7024E7E74CC2}">
      <dsp:nvSpPr>
        <dsp:cNvPr id="0" name=""/>
        <dsp:cNvSpPr/>
      </dsp:nvSpPr>
      <dsp:spPr>
        <a:xfrm>
          <a:off x="212343" y="163883"/>
          <a:ext cx="7608448" cy="27229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889" tIns="0" rIns="27188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Монтаж </a:t>
          </a:r>
          <a:r>
            <a:rPr lang="ru-RU" sz="1800" b="1" kern="1200" dirty="0" smtClean="0"/>
            <a:t>систем </a:t>
          </a:r>
          <a:r>
            <a:rPr lang="ru-RU" sz="1800" b="1" kern="1200" dirty="0" smtClean="0"/>
            <a:t>наружного и внутреннего освещения: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	</a:t>
          </a:r>
          <a:r>
            <a:rPr lang="ru-RU" sz="1400" b="1" kern="1200" dirty="0" smtClean="0"/>
            <a:t>МБОУ «СШ № 7 им. И.Е. Мещерякова»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	МБОУ «НСШ»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	МБОУ «СШ № 13»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	МБОУ «СШ № 15 им. </a:t>
          </a:r>
          <a:r>
            <a:rPr lang="ru-RU" sz="1400" b="1" kern="1200" dirty="0" err="1" smtClean="0"/>
            <a:t>Н.Токарева</a:t>
          </a:r>
          <a:r>
            <a:rPr lang="ru-RU" sz="1400" b="1" kern="1200" dirty="0" smtClean="0"/>
            <a:t>»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	МБДОУ «Детский сад № 6 «Звездочка»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	МБДОУ «Детский сад № 8 «</a:t>
          </a:r>
          <a:r>
            <a:rPr lang="ru-RU" sz="1400" b="1" kern="1200" dirty="0" err="1" smtClean="0"/>
            <a:t>Чипполино</a:t>
          </a:r>
          <a:r>
            <a:rPr lang="ru-RU" sz="1400" b="1" kern="1200" dirty="0" smtClean="0"/>
            <a:t>»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	МБДОУ «Детский сад № 19 «Елочка»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	МБДОУ «Детский сад № 29 «Чебурашка»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	МБДОУ «Детский сад № 33 «Кузнечик»</a:t>
          </a:r>
          <a:endParaRPr lang="ru-RU" sz="800" b="1" kern="1200" dirty="0"/>
        </a:p>
      </dsp:txBody>
      <dsp:txXfrm>
        <a:off x="345267" y="296807"/>
        <a:ext cx="7342600" cy="24571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FB5F41-76D5-487E-AE56-4D69C812CC8B}">
      <dsp:nvSpPr>
        <dsp:cNvPr id="0" name=""/>
        <dsp:cNvSpPr/>
      </dsp:nvSpPr>
      <dsp:spPr>
        <a:xfrm>
          <a:off x="99164" y="247535"/>
          <a:ext cx="10042230" cy="20993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5B973A-2912-4642-A576-7024E7E74CC2}">
      <dsp:nvSpPr>
        <dsp:cNvPr id="0" name=""/>
        <dsp:cNvSpPr/>
      </dsp:nvSpPr>
      <dsp:spPr>
        <a:xfrm>
          <a:off x="294600" y="109044"/>
          <a:ext cx="7751982" cy="231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889" tIns="0" rIns="27188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Монтаж системами оповещения и управления эвакуацией: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	</a:t>
          </a:r>
          <a:r>
            <a:rPr lang="ru-RU" sz="1400" b="1" kern="1200" dirty="0" smtClean="0"/>
            <a:t>МБОУ «МСШ»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	МБОУ «СШ № 11 им. Евграфа Рыжова»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	МБОУ «СШ № 15 им. </a:t>
          </a:r>
          <a:r>
            <a:rPr lang="ru-RU" sz="1400" b="1" kern="1200" dirty="0" err="1" smtClean="0"/>
            <a:t>Н.Токарева</a:t>
          </a:r>
          <a:r>
            <a:rPr lang="ru-RU" sz="1400" b="1" kern="1200" dirty="0" smtClean="0"/>
            <a:t>»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	МБДОУ «Детский сад № 15 «Аленушка»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	МБДОУ «Детский сад № 19 «Елочка»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	МБДОУ «Детский сад № 29 «Чебурашка»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	МБДОУ «Детский сад № 33 «Кузнечик»</a:t>
          </a:r>
          <a:endParaRPr lang="ru-RU" sz="700" b="1" kern="1200" dirty="0"/>
        </a:p>
      </dsp:txBody>
      <dsp:txXfrm>
        <a:off x="407661" y="222105"/>
        <a:ext cx="7525860" cy="20899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FB5F41-76D5-487E-AE56-4D69C812CC8B}">
      <dsp:nvSpPr>
        <dsp:cNvPr id="0" name=""/>
        <dsp:cNvSpPr/>
      </dsp:nvSpPr>
      <dsp:spPr>
        <a:xfrm>
          <a:off x="99164" y="207596"/>
          <a:ext cx="10042333" cy="13571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5B973A-2912-4642-A576-7024E7E74CC2}">
      <dsp:nvSpPr>
        <dsp:cNvPr id="0" name=""/>
        <dsp:cNvSpPr/>
      </dsp:nvSpPr>
      <dsp:spPr>
        <a:xfrm>
          <a:off x="220170" y="301342"/>
          <a:ext cx="7794998" cy="15647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889" tIns="0" rIns="27188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Монтаж видеонаблюдения: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из средств бюджета Республики Крым: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	МБОУ «НСШ»	</a:t>
          </a:r>
          <a:endParaRPr lang="ru-RU" sz="500" b="1" kern="1200" dirty="0"/>
        </a:p>
      </dsp:txBody>
      <dsp:txXfrm>
        <a:off x="296553" y="377725"/>
        <a:ext cx="7642232" cy="1411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0.31337</cdr:x>
      <cdr:y>0.67065</cdr:y>
    </cdr:from>
    <cdr:to>
      <cdr:x>0.47896</cdr:x>
      <cdr:y>0.73365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555033" y="3785894"/>
          <a:ext cx="1350121" cy="35564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1 575,7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0.54728</cdr:x>
      <cdr:y>0.6873</cdr:y>
    </cdr:from>
    <cdr:to>
      <cdr:x>0.80137</cdr:x>
      <cdr:y>0.77971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462163" y="3879893"/>
          <a:ext cx="2071697" cy="52166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1 732,1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0.42435</cdr:x>
      <cdr:y>0.31376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0" y="0"/>
          <a:ext cx="2004060" cy="1546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ru-RU" sz="800" b="1" baseline="0" dirty="0" smtClean="0"/>
            <a:t>Выплата компенсации на осуществление отдельных государственных полномочий по материальному и денежному обеспечению одеждой, обувью и мягким инвентарем лиц из числа детей - сирот и детей, оставшихся без попечения родителей, обучающихся в муниципальных образовательных организациях </a:t>
          </a:r>
          <a:r>
            <a:rPr lang="ru-RU" sz="8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0,01%</a:t>
          </a:r>
          <a:endParaRPr lang="ru-RU" sz="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0.16243</cdr:x>
      <cdr:y>0.39104</cdr:y>
    </cdr:from>
    <cdr:to>
      <cdr:x>0.29823</cdr:x>
      <cdr:y>0.45415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>
          <a:off x="767100" y="1927872"/>
          <a:ext cx="641343" cy="31114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0.08578</cdr:x>
      <cdr:y>0.25451</cdr:y>
    </cdr:from>
    <cdr:to>
      <cdr:x>0.17183</cdr:x>
      <cdr:y>0.40005</cdr:y>
    </cdr:to>
    <cdr:cxnSp macro="">
      <cdr:nvCxnSpPr>
        <cdr:cNvPr id="10" name="Прямая соединительная линия 9"/>
        <cdr:cNvCxnSpPr/>
      </cdr:nvCxnSpPr>
      <cdr:spPr>
        <a:xfrm xmlns:a="http://schemas.openxmlformats.org/drawingml/2006/main">
          <a:off x="405134" y="1254780"/>
          <a:ext cx="406389" cy="71753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0.09923</cdr:x>
      <cdr:y>0.39748</cdr:y>
    </cdr:from>
    <cdr:to>
      <cdr:x>0.18125</cdr:x>
      <cdr:y>0.41937</cdr:y>
    </cdr:to>
    <cdr:cxnSp macro="">
      <cdr:nvCxnSpPr>
        <cdr:cNvPr id="13" name="Прямая соединительная линия 12"/>
        <cdr:cNvCxnSpPr/>
      </cdr:nvCxnSpPr>
      <cdr:spPr>
        <a:xfrm xmlns:a="http://schemas.openxmlformats.org/drawingml/2006/main">
          <a:off x="468630" y="1959610"/>
          <a:ext cx="387350" cy="10795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0.09788</cdr:x>
      <cdr:y>0.54173</cdr:y>
    </cdr:from>
    <cdr:to>
      <cdr:x>0.16242</cdr:x>
      <cdr:y>0.64992</cdr:y>
    </cdr:to>
    <cdr:cxnSp macro="">
      <cdr:nvCxnSpPr>
        <cdr:cNvPr id="15" name="Прямая соединительная линия 14"/>
        <cdr:cNvCxnSpPr/>
      </cdr:nvCxnSpPr>
      <cdr:spPr>
        <a:xfrm xmlns:a="http://schemas.openxmlformats.org/drawingml/2006/main" flipV="1">
          <a:off x="462280" y="2670810"/>
          <a:ext cx="304800" cy="5334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0.28478</cdr:x>
      <cdr:y>0.46832</cdr:y>
    </cdr:from>
    <cdr:to>
      <cdr:x>0.4152</cdr:x>
      <cdr:y>0.47089</cdr:y>
    </cdr:to>
    <cdr:cxnSp macro="">
      <cdr:nvCxnSpPr>
        <cdr:cNvPr id="17" name="Прямая соединительная линия 16"/>
        <cdr:cNvCxnSpPr/>
      </cdr:nvCxnSpPr>
      <cdr:spPr>
        <a:xfrm xmlns:a="http://schemas.openxmlformats.org/drawingml/2006/main" flipH="1">
          <a:off x="1344930" y="2308860"/>
          <a:ext cx="615950" cy="127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0.48915</cdr:x>
      <cdr:y>0.26352</cdr:y>
    </cdr:from>
    <cdr:to>
      <cdr:x>0.58193</cdr:x>
      <cdr:y>0.26352</cdr:y>
    </cdr:to>
    <cdr:cxnSp macro="">
      <cdr:nvCxnSpPr>
        <cdr:cNvPr id="19" name="Прямая соединительная линия 18"/>
        <cdr:cNvCxnSpPr/>
      </cdr:nvCxnSpPr>
      <cdr:spPr>
        <a:xfrm xmlns:a="http://schemas.openxmlformats.org/drawingml/2006/main" flipH="1">
          <a:off x="2310130" y="1299210"/>
          <a:ext cx="43815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0.76675</cdr:x>
      <cdr:y>0.43979</cdr:y>
    </cdr:from>
    <cdr:to>
      <cdr:x>0.81593</cdr:x>
      <cdr:y>0.46621</cdr:y>
    </cdr:to>
    <cdr:cxnSp macro="">
      <cdr:nvCxnSpPr>
        <cdr:cNvPr id="21" name="Прямая соединительная линия 20"/>
        <cdr:cNvCxnSpPr/>
      </cdr:nvCxnSpPr>
      <cdr:spPr>
        <a:xfrm xmlns:a="http://schemas.openxmlformats.org/drawingml/2006/main" flipH="1">
          <a:off x="4338579" y="2196989"/>
          <a:ext cx="278281" cy="13198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0.38966</cdr:x>
      <cdr:y>0.16821</cdr:y>
    </cdr:from>
    <cdr:to>
      <cdr:x>0.53621</cdr:x>
      <cdr:y>0.30345</cdr:y>
    </cdr:to>
    <cdr:cxnSp macro="">
      <cdr:nvCxnSpPr>
        <cdr:cNvPr id="23" name="Прямая соединительная линия 22"/>
        <cdr:cNvCxnSpPr/>
      </cdr:nvCxnSpPr>
      <cdr:spPr>
        <a:xfrm xmlns:a="http://schemas.openxmlformats.org/drawingml/2006/main" flipH="1">
          <a:off x="1840230" y="829310"/>
          <a:ext cx="692150" cy="66675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0.1705</cdr:x>
      <cdr:y>0.38202</cdr:y>
    </cdr:from>
    <cdr:to>
      <cdr:x>0.3063</cdr:x>
      <cdr:y>0.44513</cdr:y>
    </cdr:to>
    <cdr:cxnSp macro="">
      <cdr:nvCxnSpPr>
        <cdr:cNvPr id="11" name="Прямая соединительная линия 10"/>
        <cdr:cNvCxnSpPr/>
      </cdr:nvCxnSpPr>
      <cdr:spPr>
        <a:xfrm xmlns:a="http://schemas.openxmlformats.org/drawingml/2006/main">
          <a:off x="805200" y="1883422"/>
          <a:ext cx="641343" cy="31114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0.17722</cdr:x>
      <cdr:y>0.37687</cdr:y>
    </cdr:from>
    <cdr:to>
      <cdr:x>0.31302</cdr:x>
      <cdr:y>0.43998</cdr:y>
    </cdr:to>
    <cdr:cxnSp macro="">
      <cdr:nvCxnSpPr>
        <cdr:cNvPr id="12" name="Прямая соединительная линия 11"/>
        <cdr:cNvCxnSpPr/>
      </cdr:nvCxnSpPr>
      <cdr:spPr>
        <a:xfrm xmlns:a="http://schemas.openxmlformats.org/drawingml/2006/main">
          <a:off x="836950" y="1858022"/>
          <a:ext cx="641343" cy="31114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0.29899</cdr:x>
      <cdr:y>0.23245</cdr:y>
    </cdr:from>
    <cdr:to>
      <cdr:x>0.79664</cdr:x>
      <cdr:y>0.43501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H="1">
          <a:off x="1412060" y="1149350"/>
          <a:ext cx="2350222" cy="100155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0.45362</cdr:x>
      <cdr:y>0.05119</cdr:y>
    </cdr:from>
    <cdr:to>
      <cdr:x>0.62707</cdr:x>
      <cdr:y>0.08725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142309" y="252367"/>
          <a:ext cx="819150" cy="177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0.40521</cdr:x>
      <cdr:y>0</cdr:y>
    </cdr:from>
    <cdr:to>
      <cdr:x>0.89464</cdr:x>
      <cdr:y>0.10274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913709" y="0"/>
          <a:ext cx="2311400" cy="507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800" b="1" dirty="0"/>
            <a:t>Приобретение </a:t>
          </a:r>
          <a:r>
            <a:rPr lang="ru-RU" sz="800" b="1" dirty="0" smtClean="0"/>
            <a:t>спортивного оборудования для </a:t>
          </a:r>
          <a:r>
            <a:rPr lang="ru-RU" sz="800" b="1" dirty="0"/>
            <a:t>открытого </a:t>
          </a:r>
          <a:endParaRPr lang="ru-RU" sz="800" b="1" dirty="0" smtClean="0"/>
        </a:p>
        <a:p xmlns:a="http://schemas.openxmlformats.org/drawingml/2006/main">
          <a:r>
            <a:rPr lang="ru-RU" sz="800" b="1" dirty="0" smtClean="0"/>
            <a:t>Плоскостного спортивного сооружения </a:t>
          </a:r>
          <a:r>
            <a:rPr lang="ru-RU" sz="800" b="1" dirty="0"/>
            <a:t>МБОУ НСШ за счет </a:t>
          </a:r>
          <a:endParaRPr lang="ru-RU" sz="800" b="1" dirty="0" smtClean="0"/>
        </a:p>
        <a:p xmlns:a="http://schemas.openxmlformats.org/drawingml/2006/main">
          <a:r>
            <a:rPr lang="ru-RU" sz="800" b="1" dirty="0" smtClean="0"/>
            <a:t>средств </a:t>
          </a:r>
          <a:r>
            <a:rPr lang="ru-RU" sz="800" b="1" dirty="0"/>
            <a:t>федерального </a:t>
          </a:r>
          <a:r>
            <a:rPr lang="ru-RU" sz="800" b="1" dirty="0" smtClean="0"/>
            <a:t>бюджета </a:t>
          </a:r>
          <a:r>
            <a:rPr lang="ru-RU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0,22%</a:t>
          </a:r>
          <a:endParaRPr lang="ru-RU" sz="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0.24656</cdr:x>
      <cdr:y>0.09247</cdr:y>
    </cdr:from>
    <cdr:to>
      <cdr:x>0.81531</cdr:x>
      <cdr:y>0.41482</cdr:y>
    </cdr:to>
    <cdr:cxnSp macro="">
      <cdr:nvCxnSpPr>
        <cdr:cNvPr id="14" name="Прямая соединительная линия 13"/>
        <cdr:cNvCxnSpPr/>
      </cdr:nvCxnSpPr>
      <cdr:spPr>
        <a:xfrm xmlns:a="http://schemas.openxmlformats.org/drawingml/2006/main" flipH="1">
          <a:off x="1164409" y="457200"/>
          <a:ext cx="2686050" cy="159385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0.0111</cdr:x>
      <cdr:y>0.32764</cdr:y>
    </cdr:from>
    <cdr:to>
      <cdr:x>0.17492</cdr:x>
      <cdr:y>0.44807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3795" y="1654732"/>
          <a:ext cx="941427" cy="6082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ru-RU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Ремонтные работы</a:t>
          </a:r>
        </a:p>
        <a:p xmlns:a="http://schemas.openxmlformats.org/drawingml/2006/main">
          <a:pPr algn="ctr" rtl="0"/>
          <a:r>
            <a: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2,65%</a:t>
          </a:r>
          <a:endParaRPr lang="ru-RU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0.17072</cdr:x>
      <cdr:y>0.27991</cdr:y>
    </cdr:from>
    <cdr:to>
      <cdr:x>0.27644</cdr:x>
      <cdr:y>0.36472</cdr:y>
    </cdr:to>
    <cdr:cxnSp macro="">
      <cdr:nvCxnSpPr>
        <cdr:cNvPr id="10" name="Прямая соединительная линия 9"/>
        <cdr:cNvCxnSpPr/>
      </cdr:nvCxnSpPr>
      <cdr:spPr>
        <a:xfrm xmlns:a="http://schemas.openxmlformats.org/drawingml/2006/main">
          <a:off x="981076" y="1413665"/>
          <a:ext cx="607557" cy="42837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0.08241</cdr:x>
      <cdr:y>0.47833</cdr:y>
    </cdr:from>
    <cdr:to>
      <cdr:x>0.16937</cdr:x>
      <cdr:y>0.49096</cdr:y>
    </cdr:to>
    <cdr:cxnSp macro="">
      <cdr:nvCxnSpPr>
        <cdr:cNvPr id="13" name="Прямая соединительная линия 12"/>
        <cdr:cNvCxnSpPr/>
      </cdr:nvCxnSpPr>
      <cdr:spPr>
        <a:xfrm xmlns:a="http://schemas.openxmlformats.org/drawingml/2006/main" flipV="1">
          <a:off x="473592" y="2415784"/>
          <a:ext cx="499731" cy="6379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0.12497</cdr:x>
      <cdr:y>0.62148</cdr:y>
    </cdr:from>
    <cdr:to>
      <cdr:x>0.21007</cdr:x>
      <cdr:y>0.69096</cdr:y>
    </cdr:to>
    <cdr:cxnSp macro="">
      <cdr:nvCxnSpPr>
        <cdr:cNvPr id="15" name="Прямая соединительная линия 14"/>
        <cdr:cNvCxnSpPr/>
      </cdr:nvCxnSpPr>
      <cdr:spPr>
        <a:xfrm xmlns:a="http://schemas.openxmlformats.org/drawingml/2006/main" flipV="1">
          <a:off x="718143" y="3138798"/>
          <a:ext cx="489097" cy="35087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0.13237</cdr:x>
      <cdr:y>0.39622</cdr:y>
    </cdr:from>
    <cdr:to>
      <cdr:x>0.17122</cdr:x>
      <cdr:y>0.41517</cdr:y>
    </cdr:to>
    <cdr:cxnSp macro="">
      <cdr:nvCxnSpPr>
        <cdr:cNvPr id="17" name="Прямая соединительная линия 16"/>
        <cdr:cNvCxnSpPr/>
      </cdr:nvCxnSpPr>
      <cdr:spPr>
        <a:xfrm xmlns:a="http://schemas.openxmlformats.org/drawingml/2006/main" flipH="1" flipV="1">
          <a:off x="760674" y="2001114"/>
          <a:ext cx="223283" cy="9569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0.72514</cdr:x>
      <cdr:y>0.78363</cdr:y>
    </cdr:from>
    <cdr:to>
      <cdr:x>0.81878</cdr:x>
      <cdr:y>0.84758</cdr:y>
    </cdr:to>
    <cdr:cxnSp macro="">
      <cdr:nvCxnSpPr>
        <cdr:cNvPr id="21" name="Прямая соединительная линия 20"/>
        <cdr:cNvCxnSpPr/>
      </cdr:nvCxnSpPr>
      <cdr:spPr>
        <a:xfrm xmlns:a="http://schemas.openxmlformats.org/drawingml/2006/main" flipH="1" flipV="1">
          <a:off x="4167220" y="3957731"/>
          <a:ext cx="538131" cy="32295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0.44767</cdr:x>
      <cdr:y>0.08377</cdr:y>
    </cdr:from>
    <cdr:to>
      <cdr:x>0.51547</cdr:x>
      <cdr:y>0.20161</cdr:y>
    </cdr:to>
    <cdr:cxnSp macro="">
      <cdr:nvCxnSpPr>
        <cdr:cNvPr id="23" name="Прямая соединительная линия 22"/>
        <cdr:cNvCxnSpPr/>
      </cdr:nvCxnSpPr>
      <cdr:spPr>
        <a:xfrm xmlns:a="http://schemas.openxmlformats.org/drawingml/2006/main" flipH="1">
          <a:off x="2572654" y="423065"/>
          <a:ext cx="389622" cy="59515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0.25263</cdr:x>
      <cdr:y>0.13307</cdr:y>
    </cdr:from>
    <cdr:to>
      <cdr:x>0.36734</cdr:x>
      <cdr:y>0.17938</cdr:y>
    </cdr:to>
    <cdr:cxnSp macro="">
      <cdr:nvCxnSpPr>
        <cdr:cNvPr id="14" name="Прямая соединительная линия 13"/>
        <cdr:cNvCxnSpPr/>
      </cdr:nvCxnSpPr>
      <cdr:spPr>
        <a:xfrm xmlns:a="http://schemas.openxmlformats.org/drawingml/2006/main" flipH="1" flipV="1">
          <a:off x="1451789" y="672044"/>
          <a:ext cx="659219" cy="23391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0.39613</cdr:x>
      <cdr:y>0.19315</cdr:y>
    </cdr:from>
    <cdr:to>
      <cdr:x>0.42928</cdr:x>
      <cdr:y>0.3214</cdr:y>
    </cdr:to>
    <cdr:cxnSp macro="">
      <cdr:nvCxnSpPr>
        <cdr:cNvPr id="20" name="Прямая соединительная линия 19"/>
        <cdr:cNvCxnSpPr/>
      </cdr:nvCxnSpPr>
      <cdr:spPr>
        <a:xfrm xmlns:a="http://schemas.openxmlformats.org/drawingml/2006/main" flipH="1" flipV="1">
          <a:off x="2276476" y="975515"/>
          <a:ext cx="190500" cy="6477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0.31368</cdr:y>
    </cdr:from>
    <cdr:to>
      <cdr:x>0.2095</cdr:x>
      <cdr:y>0.38991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0" y="1584252"/>
          <a:ext cx="1203947" cy="3849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ru-RU" sz="800" b="1" baseline="0" dirty="0" smtClean="0"/>
            <a:t>Ремонтные работы </a:t>
          </a:r>
        </a:p>
        <a:p xmlns:a="http://schemas.openxmlformats.org/drawingml/2006/main">
          <a:pPr algn="ctr" rtl="0"/>
          <a:r>
            <a:rPr lang="ru-RU" sz="800" b="1" baseline="0" dirty="0" smtClean="0"/>
            <a:t> 1,08</a:t>
          </a:r>
          <a:r>
            <a:rPr lang="ru-RU" sz="8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endParaRPr lang="ru-RU" sz="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0.17053</cdr:x>
      <cdr:y>0.35201</cdr:y>
    </cdr:from>
    <cdr:to>
      <cdr:x>0.1947</cdr:x>
      <cdr:y>0.39201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>
          <a:off x="979994" y="1777830"/>
          <a:ext cx="138892" cy="20201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0.11767</cdr:x>
      <cdr:y>0.25254</cdr:y>
    </cdr:from>
    <cdr:to>
      <cdr:x>0.21135</cdr:x>
      <cdr:y>0.32254</cdr:y>
    </cdr:to>
    <cdr:cxnSp macro="">
      <cdr:nvCxnSpPr>
        <cdr:cNvPr id="10" name="Прямая соединительная линия 9"/>
        <cdr:cNvCxnSpPr/>
      </cdr:nvCxnSpPr>
      <cdr:spPr>
        <a:xfrm xmlns:a="http://schemas.openxmlformats.org/drawingml/2006/main">
          <a:off x="676220" y="1275457"/>
          <a:ext cx="538359" cy="35351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0.13972</cdr:x>
      <cdr:y>0.44807</cdr:y>
    </cdr:from>
    <cdr:to>
      <cdr:x>0.18326</cdr:x>
      <cdr:y>0.44807</cdr:y>
    </cdr:to>
    <cdr:cxnSp macro="">
      <cdr:nvCxnSpPr>
        <cdr:cNvPr id="13" name="Прямая соединительная линия 12"/>
        <cdr:cNvCxnSpPr/>
      </cdr:nvCxnSpPr>
      <cdr:spPr>
        <a:xfrm xmlns:a="http://schemas.openxmlformats.org/drawingml/2006/main">
          <a:off x="802956" y="2262981"/>
          <a:ext cx="25020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0.16094</cdr:x>
      <cdr:y>0.57938</cdr:y>
    </cdr:from>
    <cdr:to>
      <cdr:x>0.22143</cdr:x>
      <cdr:y>0.66148</cdr:y>
    </cdr:to>
    <cdr:cxnSp macro="">
      <cdr:nvCxnSpPr>
        <cdr:cNvPr id="15" name="Прямая соединительная линия 14"/>
        <cdr:cNvCxnSpPr/>
      </cdr:nvCxnSpPr>
      <cdr:spPr>
        <a:xfrm xmlns:a="http://schemas.openxmlformats.org/drawingml/2006/main" flipV="1">
          <a:off x="924896" y="2926172"/>
          <a:ext cx="347621" cy="41464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0.72514</cdr:x>
      <cdr:y>0.78363</cdr:y>
    </cdr:from>
    <cdr:to>
      <cdr:x>0.81878</cdr:x>
      <cdr:y>0.84758</cdr:y>
    </cdr:to>
    <cdr:cxnSp macro="">
      <cdr:nvCxnSpPr>
        <cdr:cNvPr id="21" name="Прямая соединительная линия 20"/>
        <cdr:cNvCxnSpPr/>
      </cdr:nvCxnSpPr>
      <cdr:spPr>
        <a:xfrm xmlns:a="http://schemas.openxmlformats.org/drawingml/2006/main" flipH="1" flipV="1">
          <a:off x="4167220" y="3957731"/>
          <a:ext cx="538131" cy="32295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0.48888</cdr:x>
      <cdr:y>0.10359</cdr:y>
    </cdr:from>
    <cdr:to>
      <cdr:x>0.54068</cdr:x>
      <cdr:y>0.13938</cdr:y>
    </cdr:to>
    <cdr:cxnSp macro="">
      <cdr:nvCxnSpPr>
        <cdr:cNvPr id="23" name="Прямая соединительная линия 22"/>
        <cdr:cNvCxnSpPr/>
      </cdr:nvCxnSpPr>
      <cdr:spPr>
        <a:xfrm xmlns:a="http://schemas.openxmlformats.org/drawingml/2006/main" flipH="1">
          <a:off x="2809464" y="523188"/>
          <a:ext cx="297711" cy="18075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0.31496</cdr:x>
      <cdr:y>0.1078</cdr:y>
    </cdr:from>
    <cdr:to>
      <cdr:x>0.35937</cdr:x>
      <cdr:y>0.17938</cdr:y>
    </cdr:to>
    <cdr:cxnSp macro="">
      <cdr:nvCxnSpPr>
        <cdr:cNvPr id="14" name="Прямая соединительная линия 13"/>
        <cdr:cNvCxnSpPr/>
      </cdr:nvCxnSpPr>
      <cdr:spPr>
        <a:xfrm xmlns:a="http://schemas.openxmlformats.org/drawingml/2006/main" flipH="1" flipV="1">
          <a:off x="1810003" y="544454"/>
          <a:ext cx="255181" cy="36150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0.39613</cdr:x>
      <cdr:y>0.19315</cdr:y>
    </cdr:from>
    <cdr:to>
      <cdr:x>0.42928</cdr:x>
      <cdr:y>0.3214</cdr:y>
    </cdr:to>
    <cdr:cxnSp macro="">
      <cdr:nvCxnSpPr>
        <cdr:cNvPr id="20" name="Прямая соединительная линия 19"/>
        <cdr:cNvCxnSpPr/>
      </cdr:nvCxnSpPr>
      <cdr:spPr>
        <a:xfrm xmlns:a="http://schemas.openxmlformats.org/drawingml/2006/main" flipH="1" flipV="1">
          <a:off x="2276476" y="975515"/>
          <a:ext cx="190500" cy="6477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0.54643</cdr:x>
      <cdr:y>0.76759</cdr:y>
    </cdr:from>
    <cdr:to>
      <cdr:x>0.60179</cdr:x>
      <cdr:y>0.80313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441383" y="4159300"/>
          <a:ext cx="449966" cy="19259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0.34286</cdr:x>
      <cdr:y>0.59687</cdr:y>
    </cdr:from>
    <cdr:to>
      <cdr:x>0.4</cdr:x>
      <cdr:y>0.8058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786766" y="3234266"/>
          <a:ext cx="464434" cy="113209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0.13661</cdr:x>
      <cdr:y>0.61563</cdr:y>
    </cdr:from>
    <cdr:to>
      <cdr:x>0.19375</cdr:x>
      <cdr:y>0.8125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110344" y="3335867"/>
          <a:ext cx="464456" cy="106679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C12-28B5-4119-8AF1-C88EB1A6332B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AA88-3CCA-4DDD-9BC3-CADB968CD49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C12-28B5-4119-8AF1-C88EB1A6332B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AA88-3CCA-4DDD-9BC3-CADB968CD4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C12-28B5-4119-8AF1-C88EB1A6332B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AA88-3CCA-4DDD-9BC3-CADB968CD4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C12-28B5-4119-8AF1-C88EB1A6332B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AA88-3CCA-4DDD-9BC3-CADB968CD4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C12-28B5-4119-8AF1-C88EB1A6332B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AA88-3CCA-4DDD-9BC3-CADB968CD49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C12-28B5-4119-8AF1-C88EB1A6332B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AA88-3CCA-4DDD-9BC3-CADB968CD49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C12-28B5-4119-8AF1-C88EB1A6332B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AA88-3CCA-4DDD-9BC3-CADB968CD4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C12-28B5-4119-8AF1-C88EB1A6332B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AA88-3CCA-4DDD-9BC3-CADB968CD4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C12-28B5-4119-8AF1-C88EB1A6332B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AA88-3CCA-4DDD-9BC3-CADB968CD4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C12-28B5-4119-8AF1-C88EB1A6332B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AA88-3CCA-4DDD-9BC3-CADB968CD49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C64C12-28B5-4119-8AF1-C88EB1A6332B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29CAA88-3CCA-4DDD-9BC3-CADB968CD49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honoteka.org/uploads/posts/2021-05/1620124673_53-phonoteka_org-p-fon-dlya-prezentatsii-po-bukhgalterskomu-u-5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" r="5041" b="9048"/>
          <a:stretch/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72F2E5BD-DF81-41B1-A76E-2F640377BB2C}"/>
              </a:ext>
            </a:extLst>
          </p:cNvPr>
          <p:cNvSpPr txBox="1">
            <a:spLocks/>
          </p:cNvSpPr>
          <p:nvPr/>
        </p:nvSpPr>
        <p:spPr>
          <a:xfrm>
            <a:off x="3263730" y="116114"/>
            <a:ext cx="8550899" cy="48622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бюджета </a:t>
            </a:r>
          </a:p>
          <a:p>
            <a:pPr algn="r"/>
            <a:r>
              <a:rPr lang="ru-RU" sz="4800" dirty="0" smtClean="0"/>
              <a:t>по управлению образования </a:t>
            </a:r>
            <a:br>
              <a:rPr lang="ru-RU" sz="4800" dirty="0" smtClean="0"/>
            </a:br>
            <a:r>
              <a:rPr lang="ru-RU" sz="4800" dirty="0" smtClean="0"/>
              <a:t>администрации города </a:t>
            </a:r>
            <a:br>
              <a:rPr lang="ru-RU" sz="4800" dirty="0" smtClean="0"/>
            </a:br>
            <a:r>
              <a:rPr lang="ru-RU" sz="4800" dirty="0" smtClean="0"/>
              <a:t>Евпатории </a:t>
            </a:r>
          </a:p>
          <a:p>
            <a:pPr algn="r"/>
            <a:r>
              <a:rPr lang="ru-RU" sz="4800" dirty="0" smtClean="0"/>
              <a:t>Республики Крым </a:t>
            </a:r>
            <a:br>
              <a:rPr lang="ru-RU" sz="4800" dirty="0" smtClean="0"/>
            </a:br>
            <a:r>
              <a:rPr lang="ru-RU" sz="4800" dirty="0" smtClean="0"/>
              <a:t>    за </a:t>
            </a:r>
            <a:r>
              <a:rPr lang="ru-RU" sz="4800" b="1" dirty="0" smtClean="0"/>
              <a:t>202</a:t>
            </a:r>
            <a:r>
              <a:rPr lang="en-US" sz="4800" b="1" dirty="0" smtClean="0"/>
              <a:t>4</a:t>
            </a:r>
            <a:r>
              <a:rPr lang="ru-RU" sz="4800" b="1" dirty="0" smtClean="0"/>
              <a:t> </a:t>
            </a:r>
            <a:r>
              <a:rPr lang="ru-RU" sz="4800" dirty="0" smtClean="0"/>
              <a:t>год</a:t>
            </a:r>
            <a:r>
              <a:rPr lang="en-US" sz="4800" dirty="0" smtClean="0"/>
              <a:t>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40390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35902037"/>
              </p:ext>
            </p:extLst>
          </p:nvPr>
        </p:nvGraphicFramePr>
        <p:xfrm>
          <a:off x="1628811" y="1030514"/>
          <a:ext cx="9972158" cy="5602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99383" y="1514915"/>
            <a:ext cx="2062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ремонт систем отопления и водоснабжения</a:t>
            </a:r>
          </a:p>
          <a:p>
            <a:pPr algn="ctr"/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1900" y="1223094"/>
            <a:ext cx="38045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ДС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№15 «Аленушка»</a:t>
            </a:r>
          </a:p>
          <a:p>
            <a:pPr fontAlgn="t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ДС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№20 им. 1 Мая</a:t>
            </a:r>
          </a:p>
          <a:p>
            <a:pPr fontAlgn="t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ДС №29 «Чебурашка»</a:t>
            </a:r>
          </a:p>
          <a:p>
            <a:pPr lvl="0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ДС №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«Чайка»</a:t>
            </a: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УВК «Интеграл»</a:t>
            </a: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«Гимназия №8»</a:t>
            </a: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«СШ №11 им. Е. Рыжова»</a:t>
            </a:r>
          </a:p>
          <a:p>
            <a:pPr lvl="0"/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97202" y="1607815"/>
            <a:ext cx="1318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1,086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687" y="0"/>
            <a:ext cx="11697313" cy="261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100" b="1" dirty="0"/>
              <a:t>Исполнение бюджета по управлению </a:t>
            </a:r>
            <a:r>
              <a:rPr lang="ru-RU" sz="1100" b="1" dirty="0" smtClean="0"/>
              <a:t>образования администрации города Евпатории </a:t>
            </a:r>
            <a:r>
              <a:rPr lang="ru-RU" sz="1100" b="1" dirty="0"/>
              <a:t>Республики Крым </a:t>
            </a:r>
            <a:r>
              <a:rPr lang="ru-RU" sz="1100" b="1" dirty="0" smtClean="0"/>
              <a:t> </a:t>
            </a:r>
            <a:r>
              <a:rPr lang="ru-RU" sz="1100" b="1" dirty="0"/>
              <a:t>за </a:t>
            </a:r>
            <a:r>
              <a:rPr lang="ru-RU" sz="1100" b="1" dirty="0" smtClean="0"/>
              <a:t>2024 </a:t>
            </a:r>
            <a:r>
              <a:rPr lang="ru-RU" sz="1100" b="1" dirty="0"/>
              <a:t>год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0A5A8845-72B0-4405-BAF2-210133E99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51" y="261610"/>
            <a:ext cx="11786343" cy="759109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связанные с проведением ремонтных работ в 2024 году 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сумму 9,166 млн. руб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(Продолжение)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7718" y="3852381"/>
            <a:ext cx="2536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игровых площадок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0513" y="3975492"/>
            <a:ext cx="3292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ДС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№29 «Чебурашка»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00386" y="3711504"/>
            <a:ext cx="1516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0,318</a:t>
            </a:r>
          </a:p>
          <a:p>
            <a:pPr lvl="0"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algn="ctr"/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75129" y="5265112"/>
            <a:ext cx="25112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Проектно-сметная документация – капитальный ремонт помещений</a:t>
            </a:r>
          </a:p>
          <a:p>
            <a:pPr algn="ctr"/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86348" y="5453682"/>
            <a:ext cx="3804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ДС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 «Кораблик»</a:t>
            </a:r>
          </a:p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ДС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№19 «Елочка»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ДС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№33 «Кузнечик»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97202" y="5619180"/>
            <a:ext cx="1318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1,797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52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9351" y="0"/>
            <a:ext cx="10052649" cy="261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100" b="1" dirty="0"/>
              <a:t>Исполнение бюджета по управлению </a:t>
            </a:r>
            <a:r>
              <a:rPr lang="ru-RU" sz="1100" b="1" dirty="0" smtClean="0"/>
              <a:t>образования администрации города Евпатории </a:t>
            </a:r>
            <a:r>
              <a:rPr lang="ru-RU" sz="1100" b="1" dirty="0"/>
              <a:t>Республики Крым </a:t>
            </a:r>
            <a:r>
              <a:rPr lang="ru-RU" sz="1100" b="1" dirty="0" smtClean="0"/>
              <a:t> </a:t>
            </a:r>
            <a:r>
              <a:rPr lang="ru-RU" sz="1100" b="1" dirty="0"/>
              <a:t>за </a:t>
            </a:r>
            <a:r>
              <a:rPr lang="ru-RU" sz="1100" b="1" dirty="0" smtClean="0"/>
              <a:t>2024 </a:t>
            </a:r>
            <a:r>
              <a:rPr lang="ru-RU" sz="1100" b="1" dirty="0"/>
              <a:t>год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" y="180783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связанные с проведением ремонтных работ в 2024 году 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сумму 9,166 млн. руб.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(Продолжение)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reflection blurRad="6350" endPos="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77780823"/>
              </p:ext>
            </p:extLst>
          </p:nvPr>
        </p:nvGraphicFramePr>
        <p:xfrm>
          <a:off x="827314" y="1030514"/>
          <a:ext cx="11234057" cy="5602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565234" y="1422427"/>
            <a:ext cx="180504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ремонт фасада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входной группы</a:t>
            </a:r>
            <a:endParaRPr lang="ru-RU" sz="1200" dirty="0">
              <a:solidFill>
                <a:schemeClr val="bg1"/>
              </a:solidFill>
            </a:endParaRPr>
          </a:p>
          <a:p>
            <a:pPr algn="ctr"/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86114" y="1714815"/>
            <a:ext cx="1212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1,345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273749" y="159170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«СШ № 2 им. Героев Евпаторийского десанта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«СШ №7 им. И.Е. Мещерякова»</a:t>
            </a: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«ЗСШ»</a:t>
            </a:r>
          </a:p>
          <a:p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63524" y="3968608"/>
            <a:ext cx="2635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ремонт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кровли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0550296" y="3999836"/>
            <a:ext cx="1212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0,09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endParaRPr lang="ru-RU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273749" y="4198362"/>
            <a:ext cx="55207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МБОУ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«СШ №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12»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90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dn1.vectorstock.com/i/1000x1000/25/30/firefighter-on-stairs-concept-flat-style-vector-206125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" r="28116" b="9860"/>
          <a:stretch/>
        </p:blipFill>
        <p:spPr bwMode="auto">
          <a:xfrm>
            <a:off x="0" y="1461939"/>
            <a:ext cx="2136054" cy="4210861"/>
          </a:xfrm>
          <a:prstGeom prst="rect">
            <a:avLst/>
          </a:prstGeom>
          <a:noFill/>
          <a:effectLst>
            <a:softEdge rad="292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05500514"/>
              </p:ext>
            </p:extLst>
          </p:nvPr>
        </p:nvGraphicFramePr>
        <p:xfrm>
          <a:off x="1444508" y="1280663"/>
          <a:ext cx="10276115" cy="4804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2230" y="261610"/>
            <a:ext cx="1185817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Расходы,  на выполнение мероприятий Дорожной карты по устранению замечаний по противопожарной и антитеррористической безопасности (млн. руб.)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9351" y="0"/>
            <a:ext cx="10052649" cy="261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100" b="1" dirty="0"/>
              <a:t>Исполнение бюджета по управлению </a:t>
            </a:r>
            <a:r>
              <a:rPr lang="ru-RU" sz="1100" b="1" dirty="0" smtClean="0"/>
              <a:t>образования администрации города Евпатории </a:t>
            </a:r>
            <a:r>
              <a:rPr lang="ru-RU" sz="1100" b="1" dirty="0"/>
              <a:t>Республики Крым </a:t>
            </a:r>
            <a:r>
              <a:rPr lang="ru-RU" sz="1100" b="1" dirty="0" smtClean="0"/>
              <a:t> </a:t>
            </a:r>
            <a:r>
              <a:rPr lang="ru-RU" sz="1100" b="1" dirty="0"/>
              <a:t>за </a:t>
            </a:r>
            <a:r>
              <a:rPr lang="ru-RU" sz="1100" b="1" dirty="0" smtClean="0"/>
              <a:t>2024 </a:t>
            </a:r>
            <a:r>
              <a:rPr lang="ru-RU" sz="1100" b="1" dirty="0"/>
              <a:t>год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626009" y="2179674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11,626 млн. руб.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626009" y="5376161"/>
            <a:ext cx="2094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b="1" dirty="0"/>
          </a:p>
        </p:txBody>
      </p:sp>
      <p:pic>
        <p:nvPicPr>
          <p:cNvPr id="15" name="Picture 4" descr="https://previews.123rf.com/images/iyas/iyas1504/iyas150400041/38467709-fireman-cartoon-presentation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1" r="50000"/>
          <a:stretch/>
        </p:blipFill>
        <p:spPr bwMode="auto">
          <a:xfrm>
            <a:off x="489679" y="4065486"/>
            <a:ext cx="1646375" cy="2766076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919490" y="4178135"/>
            <a:ext cx="9659366" cy="2054748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Группа 16"/>
          <p:cNvGrpSpPr/>
          <p:nvPr/>
        </p:nvGrpSpPr>
        <p:grpSpPr>
          <a:xfrm>
            <a:off x="2127628" y="4274641"/>
            <a:ext cx="7463239" cy="2203040"/>
            <a:chOff x="276137" y="270813"/>
            <a:chExt cx="7387111" cy="2434967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76137" y="270813"/>
              <a:ext cx="7387111" cy="243496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395002" y="389678"/>
              <a:ext cx="7149381" cy="21972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1889" tIns="0" rIns="271889" bIns="0" numCol="1" spcCol="1270" anchor="ctr" anchorCtr="0">
              <a:noAutofit/>
            </a:bodyPr>
            <a:lstStyle/>
            <a:p>
              <a:pPr lvl="0"/>
              <a:r>
                <a:rPr lang="ru-RU" sz="2000" b="1" dirty="0"/>
                <a:t>	</a:t>
              </a:r>
              <a:endParaRPr lang="ru-RU" sz="1400" b="1" dirty="0"/>
            </a:p>
            <a:p>
              <a:pPr lvl="0"/>
              <a:r>
                <a:rPr lang="ru-RU" b="1" dirty="0"/>
                <a:t>Монтаж автоматической пожарной сигнализации:</a:t>
              </a:r>
            </a:p>
            <a:p>
              <a:pPr lvl="0"/>
              <a:r>
                <a:rPr lang="ru-RU" sz="1600" b="1" dirty="0"/>
                <a:t>	из средств муниципального бюджета – 2,480 </a:t>
              </a:r>
              <a:r>
                <a:rPr lang="ru-RU" sz="1600" b="1" dirty="0" err="1"/>
                <a:t>млн.руб</a:t>
              </a:r>
              <a:r>
                <a:rPr lang="ru-RU" sz="1600" b="1" dirty="0"/>
                <a:t>.:</a:t>
              </a:r>
            </a:p>
            <a:p>
              <a:pPr lvl="0"/>
              <a:r>
                <a:rPr lang="ru-RU" sz="1600" b="1" dirty="0"/>
                <a:t>	</a:t>
              </a:r>
              <a:r>
                <a:rPr lang="ru-RU" sz="1400" b="1" dirty="0"/>
                <a:t>МБОУ «СШ № 13»</a:t>
              </a:r>
            </a:p>
            <a:p>
              <a:pPr lvl="0"/>
              <a:endParaRPr lang="ru-RU" sz="1400" b="1" dirty="0"/>
            </a:p>
            <a:p>
              <a:pPr lvl="0"/>
              <a:r>
                <a:rPr lang="ru-RU" sz="1400" b="1" dirty="0"/>
                <a:t>	</a:t>
              </a:r>
              <a:r>
                <a:rPr lang="ru-RU" sz="1600" b="1" dirty="0"/>
                <a:t>из средств бюджета Республики Крым – 6,817 </a:t>
              </a:r>
              <a:r>
                <a:rPr lang="ru-RU" sz="1600" b="1" dirty="0" err="1"/>
                <a:t>млн.руб</a:t>
              </a:r>
              <a:r>
                <a:rPr lang="ru-RU" sz="1600" b="1" dirty="0"/>
                <a:t>.:</a:t>
              </a:r>
            </a:p>
            <a:p>
              <a:pPr lvl="0"/>
              <a:r>
                <a:rPr lang="ru-RU" sz="1400" b="1" dirty="0"/>
                <a:t>	МБОУ УВК «Интеграл»</a:t>
              </a:r>
            </a:p>
            <a:p>
              <a:pPr lvl="0"/>
              <a:r>
                <a:rPr lang="ru-RU" sz="1400" b="1" dirty="0"/>
                <a:t>	МБОУ «НСШ»	</a:t>
              </a:r>
            </a:p>
            <a:p>
              <a:pPr lvl="0"/>
              <a:endParaRPr lang="ru-RU" sz="900" b="1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9642030" y="4836177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9,297</a:t>
            </a:r>
            <a:r>
              <a:rPr lang="ru-RU" b="1" dirty="0" smtClean="0"/>
              <a:t> млн. руб.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9575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dn1.vectorstock.com/i/1000x1000/25/30/firefighter-on-stairs-concept-flat-style-vector-206125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" r="28116" b="9860"/>
          <a:stretch/>
        </p:blipFill>
        <p:spPr bwMode="auto">
          <a:xfrm>
            <a:off x="0" y="1461939"/>
            <a:ext cx="2136054" cy="4210861"/>
          </a:xfrm>
          <a:prstGeom prst="rect">
            <a:avLst/>
          </a:prstGeom>
          <a:noFill/>
          <a:effectLst>
            <a:softEdge rad="292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07934688"/>
              </p:ext>
            </p:extLst>
          </p:nvPr>
        </p:nvGraphicFramePr>
        <p:xfrm>
          <a:off x="1437419" y="1445138"/>
          <a:ext cx="10276115" cy="4804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2230" y="261610"/>
            <a:ext cx="1185817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Расходы,  на выполнение мероприятий Дорожной карты по устранению замечаний по противопожарной и антитеррористической безопасности (млн. руб.)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9351" y="0"/>
            <a:ext cx="10052649" cy="261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100" b="1" dirty="0"/>
              <a:t>Исполнение бюджета по управлению </a:t>
            </a:r>
            <a:r>
              <a:rPr lang="ru-RU" sz="1100" b="1" dirty="0" smtClean="0"/>
              <a:t>образования администрации города Евпатории </a:t>
            </a:r>
            <a:r>
              <a:rPr lang="ru-RU" sz="1100" b="1" dirty="0"/>
              <a:t>Республики Крым </a:t>
            </a:r>
            <a:r>
              <a:rPr lang="ru-RU" sz="1100" b="1" dirty="0" smtClean="0"/>
              <a:t> </a:t>
            </a:r>
            <a:r>
              <a:rPr lang="ru-RU" sz="1100" b="1" dirty="0"/>
              <a:t>за </a:t>
            </a:r>
            <a:r>
              <a:rPr lang="ru-RU" sz="1100" b="1" dirty="0" smtClean="0"/>
              <a:t>2024 </a:t>
            </a:r>
            <a:r>
              <a:rPr lang="ru-RU" sz="1100" b="1" dirty="0"/>
              <a:t>год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626009" y="2344178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5,543 млн. руб.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626009" y="5376161"/>
            <a:ext cx="2094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b="1" dirty="0"/>
          </a:p>
        </p:txBody>
      </p:sp>
      <p:pic>
        <p:nvPicPr>
          <p:cNvPr id="15" name="Picture 4" descr="https://previews.123rf.com/images/iyas/iyas1504/iyas150400041/38467709-fireman-cartoon-presentation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1" r="50000"/>
          <a:stretch/>
        </p:blipFill>
        <p:spPr bwMode="auto">
          <a:xfrm>
            <a:off x="489679" y="4065486"/>
            <a:ext cx="1646375" cy="2766076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919490" y="4317436"/>
            <a:ext cx="9659366" cy="1705056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Группа 16"/>
          <p:cNvGrpSpPr/>
          <p:nvPr/>
        </p:nvGrpSpPr>
        <p:grpSpPr>
          <a:xfrm>
            <a:off x="2256869" y="4290473"/>
            <a:ext cx="7486141" cy="2110327"/>
            <a:chOff x="276137" y="270813"/>
            <a:chExt cx="7387111" cy="2434967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76137" y="270813"/>
              <a:ext cx="7387111" cy="243496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395002" y="389678"/>
              <a:ext cx="7149381" cy="21972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1889" tIns="0" rIns="271889" bIns="0" numCol="1" spcCol="1270" anchor="ctr" anchorCtr="0">
              <a:noAutofit/>
            </a:bodyPr>
            <a:lstStyle/>
            <a:p>
              <a:pPr lvl="0"/>
              <a:r>
                <a:rPr lang="ru-RU" b="1" dirty="0"/>
                <a:t>Монтаж охранной сигнализации:</a:t>
              </a:r>
            </a:p>
            <a:p>
              <a:pPr lvl="0"/>
              <a:r>
                <a:rPr lang="ru-RU" sz="2000" b="1" dirty="0"/>
                <a:t>	</a:t>
              </a:r>
              <a:r>
                <a:rPr lang="ru-RU" sz="1400" b="1" dirty="0"/>
                <a:t>МБОУ «СШ № 1 им. </a:t>
              </a:r>
              <a:r>
                <a:rPr lang="ru-RU" sz="1400" b="1" dirty="0" err="1"/>
                <a:t>М.Губанова</a:t>
              </a:r>
              <a:r>
                <a:rPr lang="ru-RU" sz="1400" b="1" dirty="0"/>
                <a:t>»</a:t>
              </a:r>
            </a:p>
            <a:p>
              <a:pPr lvl="0"/>
              <a:r>
                <a:rPr lang="ru-RU" sz="1400" b="1" dirty="0"/>
                <a:t>	МБОУ УВК «Интеграл»</a:t>
              </a:r>
            </a:p>
            <a:p>
              <a:pPr lvl="0"/>
              <a:r>
                <a:rPr lang="ru-RU" sz="1400" b="1" dirty="0"/>
                <a:t>	МБОУ «СШ № 14 им. З.А. Сорокина»</a:t>
              </a:r>
            </a:p>
            <a:p>
              <a:pPr lvl="0"/>
              <a:r>
                <a:rPr lang="ru-RU" sz="1400" b="1" dirty="0"/>
                <a:t>	МБДОУ «Детский сад № 1 «Космос»</a:t>
              </a:r>
            </a:p>
            <a:p>
              <a:pPr lvl="0"/>
              <a:r>
                <a:rPr lang="ru-RU" sz="1400" b="1" dirty="0"/>
                <a:t>	МБДОУ «Детский сад № 23 «Ласточка</a:t>
              </a:r>
              <a:r>
                <a:rPr lang="ru-RU" sz="1400" b="1" dirty="0" smtClean="0"/>
                <a:t>»</a:t>
              </a:r>
            </a:p>
            <a:p>
              <a:pPr lvl="0"/>
              <a:r>
                <a:rPr lang="ru-RU" sz="1400" b="1" dirty="0" smtClean="0"/>
                <a:t>	МБОУ ДОД «ЭБЦ»</a:t>
              </a:r>
              <a:endParaRPr lang="ru-RU" sz="900" b="1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9743010" y="4985298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4,559 млн. руб.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4696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dn1.vectorstock.com/i/1000x1000/25/30/firefighter-on-stairs-concept-flat-style-vector-206125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" r="28116" b="9860"/>
          <a:stretch/>
        </p:blipFill>
        <p:spPr bwMode="auto">
          <a:xfrm>
            <a:off x="0" y="1461939"/>
            <a:ext cx="2136054" cy="4210861"/>
          </a:xfrm>
          <a:prstGeom prst="rect">
            <a:avLst/>
          </a:prstGeom>
          <a:noFill/>
          <a:effectLst>
            <a:softEdge rad="292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88823470"/>
              </p:ext>
            </p:extLst>
          </p:nvPr>
        </p:nvGraphicFramePr>
        <p:xfrm>
          <a:off x="1437419" y="1445138"/>
          <a:ext cx="10276115" cy="4804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2230" y="261610"/>
            <a:ext cx="1185817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Расходы,  на выполнение мероприятий Дорожной карты по устранению замечаний по противопожарной и антитеррористической безопасности (млн. руб.)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9351" y="0"/>
            <a:ext cx="10052649" cy="261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100" b="1" dirty="0"/>
              <a:t>Исполнение бюджета по управлению </a:t>
            </a:r>
            <a:r>
              <a:rPr lang="ru-RU" sz="1100" b="1" dirty="0" smtClean="0"/>
              <a:t>образования администрации города Евпатории </a:t>
            </a:r>
            <a:r>
              <a:rPr lang="ru-RU" sz="1100" b="1" dirty="0"/>
              <a:t>Республики Крым </a:t>
            </a:r>
            <a:r>
              <a:rPr lang="ru-RU" sz="1100" b="1" dirty="0" smtClean="0"/>
              <a:t> </a:t>
            </a:r>
            <a:r>
              <a:rPr lang="ru-RU" sz="1100" b="1" dirty="0"/>
              <a:t>за </a:t>
            </a:r>
            <a:r>
              <a:rPr lang="ru-RU" sz="1100" b="1" dirty="0" smtClean="0"/>
              <a:t>2024 </a:t>
            </a:r>
            <a:r>
              <a:rPr lang="ru-RU" sz="1100" b="1" dirty="0"/>
              <a:t>год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626009" y="2344178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2,926 млн. руб.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626009" y="5376161"/>
            <a:ext cx="2094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879124" y="6022492"/>
            <a:ext cx="2200940" cy="44280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ИТОГО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222991" y="6003807"/>
            <a:ext cx="2828423" cy="4428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b="1" dirty="0" smtClean="0"/>
              <a:t>34,825 </a:t>
            </a:r>
            <a:r>
              <a:rPr lang="ru-RU" b="1" dirty="0" err="1" smtClean="0"/>
              <a:t>млн.руб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15" name="Picture 4" descr="https://previews.123rf.com/images/iyas/iyas1504/iyas150400041/38467709-fireman-cartoon-presentation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1" r="50000"/>
          <a:stretch/>
        </p:blipFill>
        <p:spPr bwMode="auto">
          <a:xfrm>
            <a:off x="489679" y="4065486"/>
            <a:ext cx="1646375" cy="2766076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919490" y="3671105"/>
            <a:ext cx="9659366" cy="1705056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Группа 16"/>
          <p:cNvGrpSpPr/>
          <p:nvPr/>
        </p:nvGrpSpPr>
        <p:grpSpPr>
          <a:xfrm>
            <a:off x="2136054" y="3740452"/>
            <a:ext cx="7486141" cy="2110327"/>
            <a:chOff x="276137" y="270813"/>
            <a:chExt cx="7387111" cy="2434967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76137" y="270813"/>
              <a:ext cx="7387111" cy="243496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395002" y="389678"/>
              <a:ext cx="7149381" cy="21972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1889" tIns="0" rIns="271889" bIns="0" numCol="1" spcCol="1270" anchor="ctr" anchorCtr="0">
              <a:noAutofit/>
            </a:bodyPr>
            <a:lstStyle/>
            <a:p>
              <a:pPr lvl="0"/>
              <a:r>
                <a:rPr lang="ru-RU" b="1" dirty="0"/>
                <a:t>Монтаж </a:t>
              </a:r>
              <a:r>
                <a:rPr lang="ru-RU" b="1" dirty="0" smtClean="0"/>
                <a:t>системы </a:t>
              </a:r>
              <a:r>
                <a:rPr lang="ru-RU" b="1" dirty="0" err="1"/>
                <a:t>в</a:t>
              </a:r>
              <a:r>
                <a:rPr lang="ru-RU" b="1" dirty="0" err="1" smtClean="0"/>
                <a:t>идеофиксации</a:t>
              </a:r>
              <a:r>
                <a:rPr lang="ru-RU" b="1" dirty="0" smtClean="0"/>
                <a:t>, оборудование КПП, монтаж СКУД:</a:t>
              </a:r>
              <a:endParaRPr lang="ru-RU" b="1" dirty="0"/>
            </a:p>
            <a:p>
              <a:pPr lvl="0"/>
              <a:r>
                <a:rPr lang="ru-RU" sz="2000" b="1" dirty="0"/>
                <a:t>	</a:t>
              </a:r>
              <a:r>
                <a:rPr lang="ru-RU" sz="1400" b="1" dirty="0" smtClean="0"/>
                <a:t>МБОУ </a:t>
              </a:r>
              <a:r>
                <a:rPr lang="ru-RU" sz="1400" b="1" dirty="0"/>
                <a:t>УВК «Интеграл»</a:t>
              </a:r>
            </a:p>
            <a:p>
              <a:pPr lvl="0"/>
              <a:r>
                <a:rPr lang="ru-RU" sz="1400" b="1" dirty="0"/>
                <a:t>	МБОУ </a:t>
              </a:r>
              <a:r>
                <a:rPr lang="ru-RU" sz="1400" b="1" dirty="0" smtClean="0"/>
                <a:t>«Гимназия № 8»</a:t>
              </a:r>
              <a:endParaRPr lang="ru-RU" sz="1400" b="1" dirty="0"/>
            </a:p>
            <a:p>
              <a:pPr lvl="0"/>
              <a:r>
                <a:rPr lang="ru-RU" sz="1400" b="1" dirty="0"/>
                <a:t>	МБОУ </a:t>
              </a:r>
              <a:r>
                <a:rPr lang="ru-RU" sz="1400" b="1" dirty="0" smtClean="0"/>
                <a:t> «СШ № 16 им. </a:t>
              </a:r>
              <a:r>
                <a:rPr lang="ru-RU" sz="1400" b="1" dirty="0" err="1" smtClean="0"/>
                <a:t>С.Иванова</a:t>
              </a:r>
              <a:r>
                <a:rPr lang="ru-RU" sz="1400" b="1" dirty="0" smtClean="0"/>
                <a:t>»</a:t>
              </a:r>
              <a:endParaRPr lang="ru-RU" sz="1400" b="1" dirty="0"/>
            </a:p>
            <a:p>
              <a:pPr lvl="0"/>
              <a:r>
                <a:rPr lang="ru-RU" sz="1400" b="1" dirty="0"/>
                <a:t>	МБОУ </a:t>
              </a:r>
              <a:r>
                <a:rPr lang="ru-RU" sz="1400" b="1" dirty="0" smtClean="0"/>
                <a:t>«СШ-детский сад № 17»</a:t>
              </a:r>
              <a:endParaRPr lang="ru-RU" sz="1400" b="1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9730481" y="4338967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0,874 млн. руб.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8385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Рабочая папка\0) ДОПОЛНИТЕЛЬНАЯ\Презентации\Шаблоны Power Point 2020\hoangtham.com-hinh-nen-powerpoint-ve-kinh-te-tai-chi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88" y="116106"/>
            <a:ext cx="12192000" cy="6858000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99456" y="521846"/>
            <a:ext cx="101120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</a:t>
            </a:r>
            <a:r>
              <a:rPr lang="ru-RU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внимание!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28375" y="3545106"/>
            <a:ext cx="5280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Всего доброго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771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абочая папка\0) ДОПОЛНИТЕЛЬНАЯ\Презентации\Шаблоны Power Point 2020\23423434234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3999"/>
            <a:ext cx="4050611" cy="5379413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softEdge rad="584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6725459"/>
              </p:ext>
            </p:extLst>
          </p:nvPr>
        </p:nvGraphicFramePr>
        <p:xfrm>
          <a:off x="3375991" y="566057"/>
          <a:ext cx="8153400" cy="564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72140" y="261610"/>
            <a:ext cx="11442489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Динамика освоения средств бюджета за период 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202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2024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 годы (млн. руб.)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9351" y="0"/>
            <a:ext cx="10052649" cy="261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100" b="1" dirty="0"/>
              <a:t>Исполнение бюджета по управлению </a:t>
            </a:r>
            <a:r>
              <a:rPr lang="ru-RU" sz="1100" b="1" dirty="0" smtClean="0"/>
              <a:t>образования администрации города Евпатории </a:t>
            </a:r>
            <a:r>
              <a:rPr lang="ru-RU" sz="1100" b="1" dirty="0"/>
              <a:t>Республики Крым </a:t>
            </a:r>
            <a:r>
              <a:rPr lang="ru-RU" sz="1100" b="1" dirty="0" smtClean="0"/>
              <a:t> </a:t>
            </a:r>
            <a:r>
              <a:rPr lang="ru-RU" sz="1100" b="1" dirty="0"/>
              <a:t>за </a:t>
            </a:r>
            <a:r>
              <a:rPr lang="ru-RU" sz="1100" b="1" dirty="0" smtClean="0"/>
              <a:t>202</a:t>
            </a:r>
            <a:r>
              <a:rPr lang="ru-RU" sz="1100" b="1" dirty="0"/>
              <a:t>4</a:t>
            </a:r>
            <a:r>
              <a:rPr lang="ru-RU" sz="1100" b="1" dirty="0" smtClean="0"/>
              <a:t> год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231174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448965" y="343117"/>
            <a:ext cx="11304649" cy="71098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в 2023 – 2024 годах (%)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9351" y="0"/>
            <a:ext cx="10052649" cy="261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100" b="1" dirty="0"/>
              <a:t>Исполнение бюджета по управлению </a:t>
            </a:r>
            <a:r>
              <a:rPr lang="ru-RU" sz="1100" b="1" dirty="0" smtClean="0"/>
              <a:t>образования администрации города Евпатории </a:t>
            </a:r>
            <a:r>
              <a:rPr lang="ru-RU" sz="1100" b="1" dirty="0"/>
              <a:t>Республики Крым </a:t>
            </a:r>
            <a:r>
              <a:rPr lang="ru-RU" sz="1100" b="1" dirty="0" smtClean="0"/>
              <a:t> </a:t>
            </a:r>
            <a:r>
              <a:rPr lang="ru-RU" sz="1100" b="1" dirty="0"/>
              <a:t>за </a:t>
            </a:r>
            <a:r>
              <a:rPr lang="ru-RU" sz="1100" b="1" dirty="0" smtClean="0"/>
              <a:t>202</a:t>
            </a:r>
            <a:r>
              <a:rPr lang="en-US" sz="1100" b="1" dirty="0" smtClean="0"/>
              <a:t>4</a:t>
            </a:r>
            <a:r>
              <a:rPr lang="ru-RU" sz="1100" b="1" dirty="0" smtClean="0"/>
              <a:t> </a:t>
            </a:r>
            <a:r>
              <a:rPr lang="ru-RU" sz="1100" b="1" dirty="0"/>
              <a:t>год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8965" y="1443835"/>
            <a:ext cx="1019046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endParaRPr lang="en-US" dirty="0"/>
          </a:p>
        </p:txBody>
      </p:sp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015189"/>
              </p:ext>
            </p:extLst>
          </p:nvPr>
        </p:nvGraphicFramePr>
        <p:xfrm>
          <a:off x="266700" y="1443835"/>
          <a:ext cx="5658425" cy="4995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5937820"/>
              </p:ext>
            </p:extLst>
          </p:nvPr>
        </p:nvGraphicFramePr>
        <p:xfrm>
          <a:off x="206890" y="1443835"/>
          <a:ext cx="5746751" cy="5050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2627389"/>
              </p:ext>
            </p:extLst>
          </p:nvPr>
        </p:nvGraphicFramePr>
        <p:xfrm>
          <a:off x="6217578" y="1443835"/>
          <a:ext cx="5746751" cy="5050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7926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Рабочая папка\0) ДОПОЛНИТЕЛЬНАЯ\Презентации\Шаблоны Power Point 2020\423534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3" r="23333"/>
          <a:stretch/>
        </p:blipFill>
        <p:spPr bwMode="auto">
          <a:xfrm>
            <a:off x="-1" y="1233714"/>
            <a:ext cx="2888343" cy="5624286"/>
          </a:xfrm>
          <a:prstGeom prst="rect">
            <a:avLst/>
          </a:prstGeom>
          <a:noFill/>
          <a:effectLst>
            <a:softEdge rad="584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029F3F-21C6-4F4E-A17F-DF3E0DB16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28" y="307692"/>
            <a:ext cx="12036056" cy="6352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 defTabSz="933450">
              <a:spcAft>
                <a:spcPct val="35000"/>
              </a:spcAft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составили 1 732,1млн. руб., в том числе: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xmlns="" id="{229566CC-5817-424A-A582-98A6A5F380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3803065"/>
              </p:ext>
            </p:extLst>
          </p:nvPr>
        </p:nvGraphicFramePr>
        <p:xfrm>
          <a:off x="2529740" y="898576"/>
          <a:ext cx="9443185" cy="5762475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775435">
                  <a:extLst>
                    <a:ext uri="{9D8B030D-6E8A-4147-A177-3AD203B41FA5}">
                      <a16:colId xmlns:a16="http://schemas.microsoft.com/office/drawing/2014/main" xmlns="" val="1060721299"/>
                    </a:ext>
                  </a:extLst>
                </a:gridCol>
                <a:gridCol w="2202839">
                  <a:extLst>
                    <a:ext uri="{9D8B030D-6E8A-4147-A177-3AD203B41FA5}">
                      <a16:colId xmlns:a16="http://schemas.microsoft.com/office/drawing/2014/main" xmlns="" val="3730294796"/>
                    </a:ext>
                  </a:extLst>
                </a:gridCol>
                <a:gridCol w="6464911">
                  <a:extLst>
                    <a:ext uri="{9D8B030D-6E8A-4147-A177-3AD203B41FA5}">
                      <a16:colId xmlns:a16="http://schemas.microsoft.com/office/drawing/2014/main" xmlns="" val="2835790685"/>
                    </a:ext>
                  </a:extLst>
                </a:gridCol>
              </a:tblGrid>
              <a:tr h="43084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67,42%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1 167,8 </a:t>
                      </a:r>
                      <a:r>
                        <a:rPr kumimoji="0" lang="ru-RU" sz="12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Заработная плата с начислениями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9297412"/>
                  </a:ext>
                </a:extLst>
              </a:tr>
              <a:tr h="43084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5,68%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98,4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работы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75992689"/>
                  </a:ext>
                </a:extLst>
              </a:tr>
              <a:tr h="43084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5,28%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91,4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основных средств и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материальных запасов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01803528"/>
                  </a:ext>
                </a:extLst>
              </a:tr>
              <a:tr h="43084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4,37%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75,8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Энергоносители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94233698"/>
                  </a:ext>
                </a:extLst>
              </a:tr>
              <a:tr h="43084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3,36%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58,2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по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обеспечению антитеррористической защищенности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90167924"/>
                  </a:ext>
                </a:extLst>
              </a:tr>
              <a:tr h="43084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3,28%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56,8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организацию бесплатного горячего питания обучающихся, получающих начальное общее образование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16962612"/>
                  </a:ext>
                </a:extLst>
              </a:tr>
              <a:tr h="43084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2,99%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51,8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Питание детей льготной категории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3084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2,46%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42,6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ежемесячное денежное вознаграждение за классное руководство педагогическим работникам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4097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1,98%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34,3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Компенсация родительской платы за присмотр и уход</a:t>
                      </a:r>
                    </a:p>
                  </a:txBody>
                  <a:tcPr anchor="ctr"/>
                </a:tc>
              </a:tr>
              <a:tr h="54097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1,34%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23,2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по обеспечению пожарной безопасности</a:t>
                      </a:r>
                    </a:p>
                  </a:txBody>
                  <a:tcPr anchor="ctr"/>
                </a:tc>
              </a:tr>
              <a:tr h="54097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1,09%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18,8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Ремонтные работы</a:t>
                      </a:r>
                    </a:p>
                  </a:txBody>
                  <a:tcPr anchor="ctr"/>
                </a:tc>
              </a:tr>
              <a:tr h="54097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0,27%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мероприятий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обеспечению деятельности и выплате вознаграждения советникам директора по воспитанию 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взаимодействию с детскими общественными объединениями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39351" y="0"/>
            <a:ext cx="10052649" cy="261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100" b="1" dirty="0"/>
              <a:t>Исполнение бюджета по управлению </a:t>
            </a:r>
            <a:r>
              <a:rPr lang="ru-RU" sz="1100" b="1" dirty="0" smtClean="0"/>
              <a:t>образования администрации города Евпатории </a:t>
            </a:r>
            <a:r>
              <a:rPr lang="ru-RU" sz="1100" b="1" dirty="0"/>
              <a:t>Республики Крым </a:t>
            </a:r>
            <a:r>
              <a:rPr lang="ru-RU" sz="1100" b="1" dirty="0" smtClean="0"/>
              <a:t> </a:t>
            </a:r>
            <a:r>
              <a:rPr lang="ru-RU" sz="1100" b="1" dirty="0"/>
              <a:t>за </a:t>
            </a:r>
            <a:r>
              <a:rPr lang="ru-RU" sz="1100" b="1" dirty="0" smtClean="0"/>
              <a:t>2024 </a:t>
            </a:r>
            <a:r>
              <a:rPr lang="ru-RU" sz="1100" b="1" dirty="0"/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124161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xmlns="" id="{229566CC-5817-424A-A582-98A6A5F380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9128418"/>
              </p:ext>
            </p:extLst>
          </p:nvPr>
        </p:nvGraphicFramePr>
        <p:xfrm>
          <a:off x="2466753" y="1541720"/>
          <a:ext cx="9461820" cy="3516841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805180">
                  <a:extLst>
                    <a:ext uri="{9D8B030D-6E8A-4147-A177-3AD203B41FA5}">
                      <a16:colId xmlns:a16="http://schemas.microsoft.com/office/drawing/2014/main" xmlns="" val="1060721299"/>
                    </a:ext>
                  </a:extLst>
                </a:gridCol>
                <a:gridCol w="2200016">
                  <a:extLst>
                    <a:ext uri="{9D8B030D-6E8A-4147-A177-3AD203B41FA5}">
                      <a16:colId xmlns:a16="http://schemas.microsoft.com/office/drawing/2014/main" xmlns="" val="3730294796"/>
                    </a:ext>
                  </a:extLst>
                </a:gridCol>
                <a:gridCol w="6456624">
                  <a:extLst>
                    <a:ext uri="{9D8B030D-6E8A-4147-A177-3AD203B41FA5}">
                      <a16:colId xmlns:a16="http://schemas.microsoft.com/office/drawing/2014/main" xmlns="" val="2835790685"/>
                    </a:ext>
                  </a:extLst>
                </a:gridCol>
              </a:tblGrid>
              <a:tr h="51701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0,17%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Питание детей льготной категории в лагерях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дневного пребывания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9297412"/>
                  </a:ext>
                </a:extLst>
              </a:tr>
              <a:tr h="48860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0,14%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Выплаты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компенсации обучающимся льготной категории за питание, обучающихся на дому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75992689"/>
                  </a:ext>
                </a:extLst>
              </a:tr>
              <a:tr h="51701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0,09%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Выплаты молодым специалистам и педагогам-наставникам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01803528"/>
                  </a:ext>
                </a:extLst>
              </a:tr>
              <a:tr h="48721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0,07%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Компенсация расходов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оплату жилых помещений в сельской местности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94233698"/>
                  </a:ext>
                </a:extLst>
              </a:tr>
              <a:tr h="72381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 компенсации на осуществление отдельных государственных полномочий по материальному и денежному обеспечению одеждой, обувью и мягким инвентарем лиц из числа детей - сирот и детей, оставшихся без попечения родителей, обучающихся в муниципальных образовательных организациях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90167924"/>
                  </a:ext>
                </a:extLst>
              </a:tr>
              <a:tr h="684040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1696261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39351" y="0"/>
            <a:ext cx="10052649" cy="261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100" b="1" dirty="0"/>
              <a:t>Исполнение бюджета по управлению </a:t>
            </a:r>
            <a:r>
              <a:rPr lang="ru-RU" sz="1100" b="1" dirty="0" smtClean="0"/>
              <a:t>образования администрации города Евпатории </a:t>
            </a:r>
            <a:r>
              <a:rPr lang="ru-RU" sz="1100" b="1" dirty="0"/>
              <a:t>Республики Крым </a:t>
            </a:r>
            <a:r>
              <a:rPr lang="ru-RU" sz="1100" b="1" dirty="0" smtClean="0"/>
              <a:t> </a:t>
            </a:r>
            <a:r>
              <a:rPr lang="ru-RU" sz="1100" b="1" dirty="0"/>
              <a:t>за </a:t>
            </a:r>
            <a:r>
              <a:rPr lang="ru-RU" sz="1100" b="1" dirty="0" smtClean="0"/>
              <a:t>2024 </a:t>
            </a:r>
            <a:r>
              <a:rPr lang="ru-RU" sz="1100" b="1" dirty="0"/>
              <a:t>год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43029F3F-21C6-4F4E-A17F-DF3E0DB16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15" y="307691"/>
            <a:ext cx="11653284" cy="92602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 defTabSz="933450">
              <a:spcAft>
                <a:spcPct val="35000"/>
              </a:spcAft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составили 1 732,1млн. руб., в том числе (продолжение):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F:\Рабочая папка\0) ДОПОЛНИТЕЛЬНАЯ\Презентации\Шаблоны Power Point 2020\423534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3" r="23333"/>
          <a:stretch/>
        </p:blipFill>
        <p:spPr bwMode="auto">
          <a:xfrm>
            <a:off x="0" y="1233714"/>
            <a:ext cx="2888343" cy="5624286"/>
          </a:xfrm>
          <a:prstGeom prst="rect">
            <a:avLst/>
          </a:prstGeom>
          <a:noFill/>
          <a:effectLst>
            <a:softEdge rad="584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35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182" y="390703"/>
            <a:ext cx="11727712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объема дополнительного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финансирования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выделенного в  2024 году (млн. руб.)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9351" y="0"/>
            <a:ext cx="10052649" cy="261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100" b="1" dirty="0"/>
              <a:t>Исполнение бюджета по управлению </a:t>
            </a:r>
            <a:r>
              <a:rPr lang="ru-RU" sz="1100" b="1" dirty="0" smtClean="0"/>
              <a:t>образования администрации города Евпатории </a:t>
            </a:r>
            <a:r>
              <a:rPr lang="ru-RU" sz="1100" b="1" dirty="0"/>
              <a:t>Республики Крым </a:t>
            </a:r>
            <a:r>
              <a:rPr lang="ru-RU" sz="1100" b="1" dirty="0" smtClean="0"/>
              <a:t> </a:t>
            </a:r>
            <a:r>
              <a:rPr lang="ru-RU" sz="1100" b="1" dirty="0"/>
              <a:t>за </a:t>
            </a:r>
            <a:r>
              <a:rPr lang="ru-RU" sz="1100" b="1" dirty="0" smtClean="0"/>
              <a:t>2024 </a:t>
            </a:r>
            <a:r>
              <a:rPr lang="ru-RU" sz="1100" b="1" dirty="0"/>
              <a:t>год</a:t>
            </a:r>
          </a:p>
        </p:txBody>
      </p:sp>
      <p:pic>
        <p:nvPicPr>
          <p:cNvPr id="1026" name="Picture 2" descr="F:\Рабочая папка\0) ДОПОЛНИТЕЛЬНАЯ\Презентации\Шаблоны Power Point 2020\1538947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00" b="9626"/>
          <a:stretch/>
        </p:blipFill>
        <p:spPr bwMode="auto">
          <a:xfrm>
            <a:off x="118804" y="1621750"/>
            <a:ext cx="3576637" cy="5236250"/>
          </a:xfrm>
          <a:prstGeom prst="rect">
            <a:avLst/>
          </a:prstGeom>
          <a:noFill/>
          <a:effectLst>
            <a:softEdge rad="762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103029922"/>
              </p:ext>
            </p:extLst>
          </p:nvPr>
        </p:nvGraphicFramePr>
        <p:xfrm>
          <a:off x="4064000" y="1337733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661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9351" y="0"/>
            <a:ext cx="10052649" cy="261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100" b="1" dirty="0"/>
              <a:t>Исполнение бюджета по управлению </a:t>
            </a:r>
            <a:r>
              <a:rPr lang="ru-RU" sz="1100" b="1" dirty="0" smtClean="0"/>
              <a:t>образования администрации города Евпатории </a:t>
            </a:r>
            <a:r>
              <a:rPr lang="ru-RU" sz="1100" b="1" dirty="0"/>
              <a:t>Республики Крым </a:t>
            </a:r>
            <a:r>
              <a:rPr lang="ru-RU" sz="1100" b="1" dirty="0" smtClean="0"/>
              <a:t> </a:t>
            </a:r>
            <a:r>
              <a:rPr lang="ru-RU" sz="1100" b="1" dirty="0"/>
              <a:t>за </a:t>
            </a:r>
            <a:r>
              <a:rPr lang="ru-RU" sz="1100" b="1" dirty="0" smtClean="0"/>
              <a:t>2024 </a:t>
            </a:r>
            <a:r>
              <a:rPr lang="ru-RU" sz="1100" b="1" dirty="0"/>
              <a:t>год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8956" y="261610"/>
            <a:ext cx="11693044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включенные в объем дополнительного финансирования полученного в 2024 году (млн. руб.)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 rot="5400000">
            <a:off x="3526037" y="453228"/>
            <a:ext cx="1552393" cy="3070080"/>
            <a:chOff x="142291" y="4044017"/>
            <a:chExt cx="1860449" cy="1772568"/>
          </a:xfrm>
        </p:grpSpPr>
        <p:sp>
          <p:nvSpPr>
            <p:cNvPr id="47" name="Стрелка вправо 46"/>
            <p:cNvSpPr/>
            <p:nvPr/>
          </p:nvSpPr>
          <p:spPr>
            <a:xfrm>
              <a:off x="142291" y="4044017"/>
              <a:ext cx="1860449" cy="1772568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chemeClr val="tx2">
                <a:lumMod val="60000"/>
                <a:lumOff val="40000"/>
                <a:alpha val="90000"/>
              </a:schemeClr>
            </a:solidFill>
          </p:spPr>
          <p:style>
            <a:lnRef idx="2">
              <a:schemeClr val="accent2">
                <a:tint val="40000"/>
                <a:alpha val="90000"/>
                <a:hueOff val="-1452578"/>
                <a:satOff val="-133"/>
                <a:lumOff val="39"/>
                <a:alphaOff val="0"/>
              </a:schemeClr>
            </a:lnRef>
            <a:fillRef idx="1">
              <a:schemeClr val="accent2">
                <a:tint val="40000"/>
                <a:alpha val="90000"/>
                <a:hueOff val="-1452578"/>
                <a:satOff val="-133"/>
                <a:lumOff val="39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1452578"/>
                <a:satOff val="-133"/>
                <a:lumOff val="39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Стрелка вправо 8"/>
            <p:cNvSpPr/>
            <p:nvPr/>
          </p:nvSpPr>
          <p:spPr>
            <a:xfrm rot="16200000">
              <a:off x="500796" y="4181001"/>
              <a:ext cx="1163439" cy="1498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1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Дополнительно выделено в 2024 году по муниципальному бюджету,  на </a:t>
              </a: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сумму </a:t>
              </a:r>
              <a:endPara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1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21,1 млн. руб</a:t>
              </a: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0" lvl="1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14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3914292" y="2223052"/>
            <a:ext cx="935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т. ч.: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8846953" y="304384"/>
            <a:ext cx="1476952" cy="3292329"/>
          </a:xfrm>
          <a:prstGeom prst="rightArrow">
            <a:avLst>
              <a:gd name="adj1" fmla="val 75000"/>
              <a:gd name="adj2" fmla="val 50000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</p:spPr>
        <p:style>
          <a:lnRef idx="2">
            <a:schemeClr val="accent2">
              <a:tint val="40000"/>
              <a:alpha val="90000"/>
              <a:hueOff val="-1452578"/>
              <a:satOff val="-133"/>
              <a:lumOff val="39"/>
              <a:alphaOff val="0"/>
            </a:schemeClr>
          </a:lnRef>
          <a:fillRef idx="1">
            <a:schemeClr val="accent2">
              <a:tint val="40000"/>
              <a:alpha val="90000"/>
              <a:hueOff val="-1452578"/>
              <a:satOff val="-133"/>
              <a:lumOff val="39"/>
              <a:alphaOff val="0"/>
            </a:schemeClr>
          </a:fillRef>
          <a:effectRef idx="0">
            <a:schemeClr val="accent2">
              <a:tint val="40000"/>
              <a:alpha val="90000"/>
              <a:hueOff val="-1452578"/>
              <a:satOff val="-133"/>
              <a:lumOff val="3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Стрелка вправо 8"/>
          <p:cNvSpPr/>
          <p:nvPr/>
        </p:nvSpPr>
        <p:spPr>
          <a:xfrm>
            <a:off x="8504956" y="1106128"/>
            <a:ext cx="2160946" cy="149860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marL="0" lvl="1" algn="ctr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4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 выделено в 2024 году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Республиканскому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Федеральному </a:t>
            </a:r>
            <a:r>
              <a:rPr lang="ru-RU" sz="14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бюджету на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сумму ,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ctr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31,0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17598" y="2342515"/>
            <a:ext cx="935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т. ч.: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405791"/>
              </p:ext>
            </p:extLst>
          </p:nvPr>
        </p:nvGraphicFramePr>
        <p:xfrm>
          <a:off x="847725" y="2784786"/>
          <a:ext cx="5584974" cy="2757011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5584974"/>
              </a:tblGrid>
              <a:tr h="4921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ограждения МБОУ</a:t>
                      </a:r>
                      <a:r>
                        <a:rPr lang="ru-RU" sz="10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«Гимназия № 8» (мероприятие Дорожной карты) – 8,6 </a:t>
                      </a:r>
                      <a:r>
                        <a:rPr lang="ru-RU" sz="105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0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5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2318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Противопожарные мероприятия (в </a:t>
                      </a:r>
                      <a:r>
                        <a:rPr lang="ru-RU" sz="105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на мероприятия</a:t>
                      </a:r>
                      <a:r>
                        <a:rPr lang="ru-RU" sz="10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Дорожной карты) </a:t>
                      </a: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2,3</a:t>
                      </a:r>
                      <a:r>
                        <a:rPr lang="ru-RU" sz="10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0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5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2077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Антитеррористические мероприятия (в </a:t>
                      </a:r>
                      <a:r>
                        <a:rPr lang="ru-RU" sz="105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на мероприятия</a:t>
                      </a:r>
                      <a:r>
                        <a:rPr lang="ru-RU" sz="10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Дорожной карты) </a:t>
                      </a: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1,0 </a:t>
                      </a:r>
                      <a:r>
                        <a:rPr lang="ru-RU" sz="105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b"/>
                </a:tc>
              </a:tr>
              <a:tr h="275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Ремонтные работы – 2,1 млн. руб.</a:t>
                      </a:r>
                    </a:p>
                  </a:txBody>
                  <a:tcPr anchor="b"/>
                </a:tc>
              </a:tr>
              <a:tr h="2582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строительных материалов -  1,7 </a:t>
                      </a:r>
                      <a:r>
                        <a:rPr lang="ru-RU" sz="105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b"/>
                </a:tc>
              </a:tr>
              <a:tr h="3284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оборудования (</a:t>
                      </a:r>
                      <a:r>
                        <a:rPr lang="ru-RU" sz="105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дизельгенераторов</a:t>
                      </a: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кухонного</a:t>
                      </a:r>
                      <a:r>
                        <a:rPr lang="ru-RU" sz="10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оборудования и </a:t>
                      </a:r>
                      <a:r>
                        <a:rPr lang="ru-RU" sz="105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</a:t>
                      </a:r>
                      <a:r>
                        <a:rPr lang="ru-RU" sz="10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1,7 млн. руб.  </a:t>
                      </a:r>
                    </a:p>
                  </a:txBody>
                  <a:tcPr anchor="b"/>
                </a:tc>
              </a:tr>
              <a:tr h="3284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расходных</a:t>
                      </a:r>
                      <a:r>
                        <a:rPr lang="ru-RU" sz="10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материалов и прочие расходы – 3,1 </a:t>
                      </a:r>
                      <a:r>
                        <a:rPr lang="ru-RU" sz="105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0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5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284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путевок для оздоровления детей –  0,6 млн. руб.</a:t>
                      </a:r>
                    </a:p>
                  </a:txBody>
                  <a:tcPr anchor="b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061096"/>
              </p:ext>
            </p:extLst>
          </p:nvPr>
        </p:nvGraphicFramePr>
        <p:xfrm>
          <a:off x="6730409" y="2838893"/>
          <a:ext cx="5206809" cy="3475252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5206809"/>
              </a:tblGrid>
              <a:tr h="1859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средств на выплату заработной платы с начислениями (для достижения целевого показателя по заработной плате) – 40,0 млн. руб.</a:t>
                      </a:r>
                    </a:p>
                  </a:txBody>
                  <a:tcPr anchor="ctr"/>
                </a:tc>
              </a:tr>
              <a:tr h="4178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по</a:t>
                      </a:r>
                      <a:r>
                        <a:rPr lang="ru-RU" sz="10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</a:t>
                      </a: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асходам на ежемесячное денежное вознаграждение  за классное руководство педагогическим работникам – 3,0 </a:t>
                      </a:r>
                      <a:r>
                        <a:rPr lang="ru-RU" sz="105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/>
                </a:tc>
              </a:tr>
              <a:tr h="3064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средств на выплату компенсации родительской платы за присмотр и уход – 2,7 млн. руб.</a:t>
                      </a:r>
                    </a:p>
                  </a:txBody>
                  <a:tcPr anchor="ctr"/>
                </a:tc>
              </a:tr>
              <a:tr h="513103"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средств на обеспечение</a:t>
                      </a:r>
                      <a:r>
                        <a:rPr lang="ru-RU" sz="10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деятельности  и выплата вознаграждения советникам директора по воспитанию и взаимодействию с детскими общественными объединениями  – 0,3 млн. руб.</a:t>
                      </a:r>
                      <a:endParaRPr lang="ru-RU" sz="105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83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Выделение средств на расходы на поощрение</a:t>
                      </a:r>
                      <a:r>
                        <a:rPr lang="ru-RU" sz="10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муниципальных управленческих команд - 0,1 млн. руб.</a:t>
                      </a:r>
                      <a:endParaRPr lang="ru-RU" sz="105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359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Уменьшены</a:t>
                      </a:r>
                      <a:r>
                        <a:rPr lang="ru-RU" sz="10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</a:t>
                      </a: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асходы на организацию бесплатного горячего питания обучающихся, получающих начальное общее образование </a:t>
                      </a:r>
                      <a:r>
                        <a:rPr lang="ru-RU" sz="10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на 11,9 млн. руб.</a:t>
                      </a:r>
                      <a:endParaRPr lang="ru-RU" sz="105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040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Уменьшены расходы на монтаж видеонаблюдения и АПС – на 2,7 </a:t>
                      </a:r>
                      <a:r>
                        <a:rPr lang="ru-RU" sz="1050" b="1" i="0" u="non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050" b="1" i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/>
                </a:tc>
              </a:tr>
              <a:tr h="4040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Уменьшены средства на выплату компенсации педагогам сельской местности и выплата компенсации за одежду и мягкий инвентарь – </a:t>
                      </a:r>
                      <a:r>
                        <a:rPr lang="ru-RU" sz="10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0,5 млн. руб.</a:t>
                      </a:r>
                      <a:endParaRPr lang="ru-RU" sz="105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31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9D7724-BEB9-42EC-9E6A-0D5520CFA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14" y="261610"/>
            <a:ext cx="11642090" cy="83624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Расходы, связанные с питанием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1 – 4 классов и детей льготных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категорий в 2024 году </a:t>
            </a:r>
            <a:r>
              <a:rPr lang="ru-RU" sz="240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составили 114,1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 руб., в том числе: 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FA8E3477-32CF-4502-A9C0-5B998DA2716B}"/>
              </a:ext>
            </a:extLst>
          </p:cNvPr>
          <p:cNvGrpSpPr/>
          <p:nvPr/>
        </p:nvGrpSpPr>
        <p:grpSpPr>
          <a:xfrm>
            <a:off x="7639775" y="3168886"/>
            <a:ext cx="4155970" cy="1518906"/>
            <a:chOff x="7491000" y="3879000"/>
            <a:chExt cx="1845000" cy="1980000"/>
          </a:xfrm>
        </p:grpSpPr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xmlns="" id="{3696310C-2076-46B1-AFC0-F7523490C7CB}"/>
                </a:ext>
              </a:extLst>
            </p:cNvPr>
            <p:cNvSpPr/>
            <p:nvPr/>
          </p:nvSpPr>
          <p:spPr>
            <a:xfrm>
              <a:off x="7491000" y="4149000"/>
              <a:ext cx="1845000" cy="1710000"/>
            </a:xfrm>
            <a:custGeom>
              <a:avLst/>
              <a:gdLst>
                <a:gd name="connsiteX0" fmla="*/ 0 w 1845000"/>
                <a:gd name="connsiteY0" fmla="*/ 0 h 1710000"/>
                <a:gd name="connsiteX1" fmla="*/ 1845000 w 1845000"/>
                <a:gd name="connsiteY1" fmla="*/ 0 h 1710000"/>
                <a:gd name="connsiteX2" fmla="*/ 1845000 w 1845000"/>
                <a:gd name="connsiteY2" fmla="*/ 1440000 h 1710000"/>
                <a:gd name="connsiteX3" fmla="*/ 922500 w 1845000"/>
                <a:gd name="connsiteY3" fmla="*/ 1710000 h 1710000"/>
                <a:gd name="connsiteX4" fmla="*/ 0 w 1845000"/>
                <a:gd name="connsiteY4" fmla="*/ 1440000 h 17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5000" h="1710000">
                  <a:moveTo>
                    <a:pt x="0" y="0"/>
                  </a:moveTo>
                  <a:lnTo>
                    <a:pt x="1845000" y="0"/>
                  </a:lnTo>
                  <a:lnTo>
                    <a:pt x="1845000" y="1440000"/>
                  </a:lnTo>
                  <a:cubicBezTo>
                    <a:pt x="1845000" y="1589117"/>
                    <a:pt x="1431983" y="1710000"/>
                    <a:pt x="922500" y="1710000"/>
                  </a:cubicBezTo>
                  <a:cubicBezTo>
                    <a:pt x="413017" y="1710000"/>
                    <a:pt x="0" y="1589117"/>
                    <a:pt x="0" y="1440000"/>
                  </a:cubicBezTo>
                  <a:close/>
                </a:path>
              </a:pathLst>
            </a:custGeom>
            <a:gradFill flip="none" rotWithShape="1">
              <a:gsLst>
                <a:gs pos="22000">
                  <a:schemeClr val="accent2"/>
                </a:gs>
                <a:gs pos="92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xmlns="" id="{6B480DD2-607A-4168-8C6F-48EA6B3FBD46}"/>
                </a:ext>
              </a:extLst>
            </p:cNvPr>
            <p:cNvSpPr/>
            <p:nvPr/>
          </p:nvSpPr>
          <p:spPr>
            <a:xfrm>
              <a:off x="7491000" y="3879000"/>
              <a:ext cx="1845000" cy="540000"/>
            </a:xfrm>
            <a:prstGeom prst="ellipse">
              <a:avLst/>
            </a:prstGeom>
            <a:solidFill>
              <a:schemeClr val="accent2"/>
            </a:solidFill>
            <a:ln>
              <a:gradFill>
                <a:gsLst>
                  <a:gs pos="39000">
                    <a:schemeClr val="bg1">
                      <a:lumMod val="95000"/>
                      <a:alpha val="0"/>
                    </a:schemeClr>
                  </a:gs>
                  <a:gs pos="0">
                    <a:schemeClr val="bg1"/>
                  </a:gs>
                  <a:gs pos="70000">
                    <a:schemeClr val="bg1">
                      <a:lumMod val="95000"/>
                      <a:alpha val="0"/>
                    </a:schemeClr>
                  </a:gs>
                </a:gsLst>
                <a:lin ang="16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F5386B3B-F65B-4C44-9D99-742929EFFD6A}"/>
              </a:ext>
            </a:extLst>
          </p:cNvPr>
          <p:cNvGrpSpPr/>
          <p:nvPr/>
        </p:nvGrpSpPr>
        <p:grpSpPr>
          <a:xfrm>
            <a:off x="7416000" y="1407938"/>
            <a:ext cx="4155970" cy="1518906"/>
            <a:chOff x="7491000" y="3879000"/>
            <a:chExt cx="1845000" cy="1980000"/>
          </a:xfrm>
        </p:grpSpPr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xmlns="" id="{106F12CB-9947-4281-BF8B-6DE609A8B5ED}"/>
                </a:ext>
              </a:extLst>
            </p:cNvPr>
            <p:cNvSpPr/>
            <p:nvPr/>
          </p:nvSpPr>
          <p:spPr>
            <a:xfrm>
              <a:off x="7491000" y="4149000"/>
              <a:ext cx="1845000" cy="1710000"/>
            </a:xfrm>
            <a:custGeom>
              <a:avLst/>
              <a:gdLst>
                <a:gd name="connsiteX0" fmla="*/ 0 w 1845000"/>
                <a:gd name="connsiteY0" fmla="*/ 0 h 1710000"/>
                <a:gd name="connsiteX1" fmla="*/ 1845000 w 1845000"/>
                <a:gd name="connsiteY1" fmla="*/ 0 h 1710000"/>
                <a:gd name="connsiteX2" fmla="*/ 1845000 w 1845000"/>
                <a:gd name="connsiteY2" fmla="*/ 1440000 h 1710000"/>
                <a:gd name="connsiteX3" fmla="*/ 922500 w 1845000"/>
                <a:gd name="connsiteY3" fmla="*/ 1710000 h 1710000"/>
                <a:gd name="connsiteX4" fmla="*/ 0 w 1845000"/>
                <a:gd name="connsiteY4" fmla="*/ 1440000 h 17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5000" h="1710000">
                  <a:moveTo>
                    <a:pt x="0" y="0"/>
                  </a:moveTo>
                  <a:lnTo>
                    <a:pt x="1845000" y="0"/>
                  </a:lnTo>
                  <a:lnTo>
                    <a:pt x="1845000" y="1440000"/>
                  </a:lnTo>
                  <a:cubicBezTo>
                    <a:pt x="1845000" y="1589117"/>
                    <a:pt x="1431983" y="1710000"/>
                    <a:pt x="922500" y="1710000"/>
                  </a:cubicBezTo>
                  <a:cubicBezTo>
                    <a:pt x="413017" y="1710000"/>
                    <a:pt x="0" y="1589117"/>
                    <a:pt x="0" y="1440000"/>
                  </a:cubicBezTo>
                  <a:close/>
                </a:path>
              </a:pathLst>
            </a:custGeom>
            <a:gradFill flip="none" rotWithShape="1">
              <a:gsLst>
                <a:gs pos="22000">
                  <a:schemeClr val="accent3"/>
                </a:gs>
                <a:gs pos="92000">
                  <a:schemeClr val="accent3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xmlns="" id="{DC5AE356-6D51-4589-84DC-E52AA7292E3B}"/>
                </a:ext>
              </a:extLst>
            </p:cNvPr>
            <p:cNvSpPr/>
            <p:nvPr/>
          </p:nvSpPr>
          <p:spPr>
            <a:xfrm>
              <a:off x="7491000" y="3879000"/>
              <a:ext cx="1845000" cy="540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gradFill>
                <a:gsLst>
                  <a:gs pos="39000">
                    <a:schemeClr val="bg1">
                      <a:lumMod val="95000"/>
                      <a:alpha val="0"/>
                    </a:schemeClr>
                  </a:gs>
                  <a:gs pos="0">
                    <a:schemeClr val="bg1"/>
                  </a:gs>
                  <a:gs pos="70000">
                    <a:schemeClr val="bg1">
                      <a:lumMod val="95000"/>
                      <a:alpha val="0"/>
                    </a:schemeClr>
                  </a:gs>
                </a:gsLst>
                <a:lin ang="16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8F1E2C0-D528-4E57-BBB5-28F905A80DF3}"/>
              </a:ext>
            </a:extLst>
          </p:cNvPr>
          <p:cNvSpPr txBox="1"/>
          <p:nvPr/>
        </p:nvSpPr>
        <p:spPr>
          <a:xfrm>
            <a:off x="8241767" y="3689114"/>
            <a:ext cx="2951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>
                <a:solidFill>
                  <a:schemeClr val="bg1"/>
                </a:solidFill>
              </a:rPr>
              <a:t>За счет </a:t>
            </a:r>
            <a:r>
              <a:rPr lang="ru-RU" altLang="ru-RU" b="1" dirty="0" smtClean="0">
                <a:solidFill>
                  <a:schemeClr val="bg1"/>
                </a:solidFill>
              </a:rPr>
              <a:t>средств   </a:t>
            </a:r>
            <a:r>
              <a:rPr lang="ru-RU" altLang="ru-RU" b="1" dirty="0">
                <a:solidFill>
                  <a:schemeClr val="bg1"/>
                </a:solidFill>
              </a:rPr>
              <a:t>муниципального бюджета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9BABEFE-B9C9-4036-B0ED-6ED9ED4099AB}"/>
              </a:ext>
            </a:extLst>
          </p:cNvPr>
          <p:cNvSpPr txBox="1"/>
          <p:nvPr/>
        </p:nvSpPr>
        <p:spPr>
          <a:xfrm>
            <a:off x="7417838" y="1809288"/>
            <a:ext cx="4097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>
                <a:solidFill>
                  <a:schemeClr val="bg1"/>
                </a:solidFill>
              </a:rPr>
              <a:t>За счет </a:t>
            </a:r>
            <a:r>
              <a:rPr lang="ru-RU" altLang="ru-RU" b="1" dirty="0" smtClean="0">
                <a:solidFill>
                  <a:schemeClr val="bg1"/>
                </a:solidFill>
              </a:rPr>
              <a:t>средств </a:t>
            </a:r>
            <a:endParaRPr lang="ru-RU" altLang="ru-RU" b="1" dirty="0">
              <a:solidFill>
                <a:schemeClr val="bg1"/>
              </a:solidFill>
            </a:endParaRPr>
          </a:p>
          <a:p>
            <a:pPr algn="ctr"/>
            <a:r>
              <a:rPr lang="ru-RU" altLang="ru-RU" b="1" dirty="0">
                <a:solidFill>
                  <a:schemeClr val="bg1"/>
                </a:solidFill>
              </a:rPr>
              <a:t>федерального </a:t>
            </a:r>
            <a:r>
              <a:rPr lang="ru-RU" altLang="ru-RU" b="1" dirty="0" smtClean="0">
                <a:solidFill>
                  <a:schemeClr val="bg1"/>
                </a:solidFill>
              </a:rPr>
              <a:t>и республиканского бюджета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" name="Стрелка вправо 34"/>
          <p:cNvSpPr/>
          <p:nvPr/>
        </p:nvSpPr>
        <p:spPr>
          <a:xfrm>
            <a:off x="1819275" y="1615060"/>
            <a:ext cx="5360899" cy="143648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2DFE97E-B5E7-4006-9959-AE82C273A978}"/>
              </a:ext>
            </a:extLst>
          </p:cNvPr>
          <p:cNvSpPr txBox="1"/>
          <p:nvPr/>
        </p:nvSpPr>
        <p:spPr>
          <a:xfrm>
            <a:off x="1819274" y="1974174"/>
            <a:ext cx="53037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400" b="1" dirty="0" smtClean="0"/>
              <a:t>Горячее питание обучающихся, получающих начальное общее образование  </a:t>
            </a:r>
            <a:r>
              <a:rPr lang="ru-RU" altLang="ru-RU" sz="1400" b="1" dirty="0"/>
              <a:t>в сумме </a:t>
            </a:r>
            <a:r>
              <a:rPr lang="ru-RU" altLang="ru-RU" sz="1400" b="1" dirty="0" smtClean="0"/>
              <a:t>56,8 млн</a:t>
            </a:r>
            <a:r>
              <a:rPr lang="ru-RU" altLang="ru-RU" sz="1400" b="1" dirty="0"/>
              <a:t>. руб</a:t>
            </a:r>
            <a:r>
              <a:rPr lang="ru-RU" altLang="ru-RU" sz="1400" b="1" dirty="0" smtClean="0"/>
              <a:t>.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</a:rPr>
              <a:t>(5 474 чел.)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7" name="Стрелка вправо 36"/>
          <p:cNvSpPr/>
          <p:nvPr/>
        </p:nvSpPr>
        <p:spPr>
          <a:xfrm>
            <a:off x="1943531" y="2926844"/>
            <a:ext cx="5696244" cy="176846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4FCED983-82AB-472E-A6A1-9281A5BBB6C3}"/>
              </a:ext>
            </a:extLst>
          </p:cNvPr>
          <p:cNvSpPr txBox="1"/>
          <p:nvPr/>
        </p:nvSpPr>
        <p:spPr>
          <a:xfrm>
            <a:off x="1943531" y="3396726"/>
            <a:ext cx="554092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0000"/>
                </a:solidFill>
              </a:rPr>
              <a:t>2-х </a:t>
            </a:r>
            <a:r>
              <a:rPr lang="ru-RU" sz="1100" b="1" dirty="0">
                <a:solidFill>
                  <a:srgbClr val="000000"/>
                </a:solidFill>
              </a:rPr>
              <a:t>разовое горячее питание детей льготной категории,  (дети-сироты, оставшиеся без попечения родителей, дети-инвалиды, дети с ограниченными возможностями здоровья, дети из многодетных семей, дети из малоимущих </a:t>
            </a:r>
            <a:r>
              <a:rPr lang="ru-RU" sz="1100" b="1" dirty="0" smtClean="0">
                <a:solidFill>
                  <a:srgbClr val="000000"/>
                </a:solidFill>
              </a:rPr>
              <a:t>детей, дети из семей участников СВО) </a:t>
            </a:r>
            <a:r>
              <a:rPr lang="ru-RU" sz="1100" b="1" dirty="0">
                <a:solidFill>
                  <a:srgbClr val="000000"/>
                </a:solidFill>
              </a:rPr>
              <a:t>на общую сумму  </a:t>
            </a:r>
            <a:r>
              <a:rPr lang="ru-RU" sz="1100" b="1" dirty="0" smtClean="0">
                <a:solidFill>
                  <a:srgbClr val="000000"/>
                </a:solidFill>
              </a:rPr>
              <a:t>57,3 млн.  </a:t>
            </a:r>
            <a:r>
              <a:rPr lang="ru-RU" sz="1100" b="1" dirty="0">
                <a:solidFill>
                  <a:srgbClr val="000000"/>
                </a:solidFill>
              </a:rPr>
              <a:t>руб.,  в том числе: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47228412"/>
              </p:ext>
            </p:extLst>
          </p:nvPr>
        </p:nvGraphicFramePr>
        <p:xfrm>
          <a:off x="1993864" y="5102800"/>
          <a:ext cx="6035675" cy="1949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20186" y="5309162"/>
            <a:ext cx="13040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000000"/>
                </a:solidFill>
              </a:rPr>
              <a:t>в муниципальных дошкольных образовательных  учреждениях </a:t>
            </a:r>
            <a:endParaRPr lang="ru-RU" sz="1000" b="1" dirty="0" smtClean="0">
              <a:solidFill>
                <a:srgbClr val="000000"/>
              </a:solidFill>
            </a:endParaRPr>
          </a:p>
          <a:p>
            <a:pPr algn="ctr"/>
            <a:r>
              <a:rPr lang="ru-RU" sz="1000" b="1" dirty="0" smtClean="0">
                <a:solidFill>
                  <a:srgbClr val="000000"/>
                </a:solidFill>
              </a:rPr>
              <a:t>( </a:t>
            </a:r>
            <a:r>
              <a:rPr lang="ru-RU" sz="1000" b="1" dirty="0">
                <a:solidFill>
                  <a:srgbClr val="000000"/>
                </a:solidFill>
              </a:rPr>
              <a:t>273 чел.)</a:t>
            </a:r>
            <a:endParaRPr lang="ru-RU" sz="1000" dirty="0"/>
          </a:p>
          <a:p>
            <a:pPr algn="ctr"/>
            <a:r>
              <a:rPr lang="ru-RU" sz="1000" b="1" dirty="0" smtClean="0">
                <a:solidFill>
                  <a:srgbClr val="000000"/>
                </a:solidFill>
              </a:rPr>
              <a:t> </a:t>
            </a:r>
            <a:r>
              <a:rPr lang="ru-RU" sz="1000" b="1" dirty="0">
                <a:solidFill>
                  <a:srgbClr val="000000"/>
                </a:solidFill>
              </a:rPr>
              <a:t>на </a:t>
            </a:r>
            <a:r>
              <a:rPr lang="ru-RU" sz="1000" b="1" dirty="0" smtClean="0">
                <a:solidFill>
                  <a:srgbClr val="000000"/>
                </a:solidFill>
              </a:rPr>
              <a:t>сумму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2581275" y="4802385"/>
            <a:ext cx="266700" cy="3669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4095283" y="4843913"/>
            <a:ext cx="266700" cy="3669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5572253" y="4824060"/>
            <a:ext cx="266700" cy="3669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6856324" y="4802385"/>
            <a:ext cx="266700" cy="3669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562350" y="5487144"/>
            <a:ext cx="1371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0000"/>
                </a:solidFill>
              </a:rPr>
              <a:t>в муниципальных общеобразовательных учреждениях (2 988 чел.)</a:t>
            </a:r>
          </a:p>
          <a:p>
            <a:pPr algn="ctr"/>
            <a:r>
              <a:rPr lang="ru-RU" sz="1000" b="1" dirty="0" smtClean="0">
                <a:solidFill>
                  <a:srgbClr val="000000"/>
                </a:solidFill>
              </a:rPr>
              <a:t> на сумму</a:t>
            </a:r>
            <a:endParaRPr lang="ru-RU" sz="1000" dirty="0"/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gray">
          <a:xfrm>
            <a:off x="4933950" y="5232217"/>
            <a:ext cx="1619121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000" b="1" dirty="0" smtClean="0">
              <a:solidFill>
                <a:srgbClr val="000000"/>
              </a:solidFill>
            </a:endParaRPr>
          </a:p>
          <a:p>
            <a:pPr algn="ctr"/>
            <a:r>
              <a:rPr lang="ru-RU" sz="1000" b="1" dirty="0" smtClean="0">
                <a:solidFill>
                  <a:srgbClr val="000000"/>
                </a:solidFill>
              </a:rPr>
              <a:t>питание детей льготной категории в лагерях дневного пребывания</a:t>
            </a:r>
          </a:p>
          <a:p>
            <a:pPr algn="ctr"/>
            <a:r>
              <a:rPr lang="ru-RU" sz="1000" b="1" dirty="0" smtClean="0">
                <a:solidFill>
                  <a:srgbClr val="000000"/>
                </a:solidFill>
              </a:rPr>
              <a:t> (718 чел.)</a:t>
            </a:r>
          </a:p>
          <a:p>
            <a:pPr algn="ctr"/>
            <a:r>
              <a:rPr lang="ru-RU" sz="1000" b="1" dirty="0" smtClean="0">
                <a:solidFill>
                  <a:srgbClr val="000000"/>
                </a:solidFill>
              </a:rPr>
              <a:t>на сумму</a:t>
            </a:r>
            <a:endParaRPr lang="en-US" sz="1000" dirty="0">
              <a:solidFill>
                <a:srgbClr val="000000"/>
              </a:solidFill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5381881" y="3168886"/>
            <a:ext cx="1171191" cy="3676650"/>
            <a:chOff x="1532460" y="1197921"/>
            <a:chExt cx="1171191" cy="3676650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1789507" y="1197921"/>
              <a:ext cx="914144" cy="52022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Прямоугольник 39"/>
            <p:cNvSpPr/>
            <p:nvPr/>
          </p:nvSpPr>
          <p:spPr>
            <a:xfrm>
              <a:off x="1532460" y="4354343"/>
              <a:ext cx="914144" cy="5202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0" numCol="1" spcCol="1270" anchor="t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2,9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млн. руб.</a:t>
              </a:r>
              <a:endParaRPr lang="ru-RU" sz="1200" kern="1200" dirty="0"/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6856324" y="6325308"/>
            <a:ext cx="914144" cy="52022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Text Box 20"/>
          <p:cNvSpPr txBox="1">
            <a:spLocks noChangeArrowheads="1"/>
          </p:cNvSpPr>
          <p:nvPr/>
        </p:nvSpPr>
        <p:spPr bwMode="gray">
          <a:xfrm>
            <a:off x="6553072" y="5309162"/>
            <a:ext cx="157020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0000"/>
                </a:solidFill>
              </a:rPr>
              <a:t>выплата компенсаций обучающимся льготной категории за питание </a:t>
            </a:r>
          </a:p>
          <a:p>
            <a:pPr algn="ctr"/>
            <a:r>
              <a:rPr lang="ru-RU" sz="1000" b="1" dirty="0" smtClean="0">
                <a:solidFill>
                  <a:srgbClr val="000000"/>
                </a:solidFill>
              </a:rPr>
              <a:t>(111 </a:t>
            </a:r>
            <a:r>
              <a:rPr lang="ru-RU" sz="1000" b="1" dirty="0" smtClean="0">
                <a:solidFill>
                  <a:srgbClr val="000000"/>
                </a:solidFill>
              </a:rPr>
              <a:t>чел.)</a:t>
            </a:r>
          </a:p>
          <a:p>
            <a:pPr algn="ctr"/>
            <a:r>
              <a:rPr lang="ru-RU" sz="1000" b="1" dirty="0" smtClean="0">
                <a:solidFill>
                  <a:srgbClr val="000000"/>
                </a:solidFill>
              </a:rPr>
              <a:t> на сумму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139351" y="0"/>
            <a:ext cx="10052649" cy="261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100" b="1" dirty="0"/>
              <a:t>Исполнение бюджета по управлению </a:t>
            </a:r>
            <a:r>
              <a:rPr lang="ru-RU" sz="1100" b="1" dirty="0" smtClean="0"/>
              <a:t>образования администрации города Евпатории </a:t>
            </a:r>
            <a:r>
              <a:rPr lang="ru-RU" sz="1100" b="1" dirty="0"/>
              <a:t>Республики Крым </a:t>
            </a:r>
            <a:r>
              <a:rPr lang="ru-RU" sz="1100" b="1" dirty="0" smtClean="0"/>
              <a:t> </a:t>
            </a:r>
            <a:r>
              <a:rPr lang="ru-RU" sz="1100" b="1" dirty="0"/>
              <a:t>за </a:t>
            </a:r>
            <a:r>
              <a:rPr lang="ru-RU" sz="1100" b="1" dirty="0" smtClean="0"/>
              <a:t>2024 </a:t>
            </a:r>
            <a:r>
              <a:rPr lang="ru-RU" sz="1100" b="1" dirty="0"/>
              <a:t>год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3246438"/>
            <a:ext cx="29511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54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73512828"/>
              </p:ext>
            </p:extLst>
          </p:nvPr>
        </p:nvGraphicFramePr>
        <p:xfrm>
          <a:off x="414670" y="1050261"/>
          <a:ext cx="11484551" cy="5456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83128" y="1673039"/>
            <a:ext cx="34741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ДС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 «</a:t>
            </a:r>
            <a:r>
              <a:rPr lang="ru-RU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Чипполино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«МСШ»</a:t>
            </a:r>
          </a:p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«Гимназия №8»</a:t>
            </a:r>
          </a:p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«СШ №11 им. Евграфа Рыжова»</a:t>
            </a:r>
          </a:p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«СШ №13»</a:t>
            </a:r>
          </a:p>
          <a:p>
            <a:pPr lvl="0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«СШ №14 им. З.А. Сорокина»</a:t>
            </a:r>
          </a:p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«СШ №15 им Н. Токарева»</a:t>
            </a:r>
          </a:p>
          <a:p>
            <a:pPr lvl="0"/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82799" y="1673039"/>
            <a:ext cx="1967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помещений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50761" y="1811028"/>
            <a:ext cx="11308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3,740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9351" y="0"/>
            <a:ext cx="10052649" cy="261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100" b="1" dirty="0"/>
              <a:t>Исполнение бюджета по управлению </a:t>
            </a:r>
            <a:r>
              <a:rPr lang="ru-RU" sz="1100" b="1" dirty="0" smtClean="0"/>
              <a:t>образования администрации города Евпатории </a:t>
            </a:r>
            <a:r>
              <a:rPr lang="ru-RU" sz="1100" b="1" dirty="0"/>
              <a:t>Республики Крым </a:t>
            </a:r>
            <a:r>
              <a:rPr lang="ru-RU" sz="1100" b="1" dirty="0" smtClean="0"/>
              <a:t> </a:t>
            </a:r>
            <a:r>
              <a:rPr lang="ru-RU" sz="1100" b="1" dirty="0"/>
              <a:t>за </a:t>
            </a:r>
            <a:r>
              <a:rPr lang="ru-RU" sz="1100" b="1" dirty="0" smtClean="0"/>
              <a:t>2024 </a:t>
            </a:r>
            <a:r>
              <a:rPr lang="ru-RU" sz="1100" b="1" dirty="0"/>
              <a:t>год</a:t>
            </a:r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xmlns="" id="{0A5A8845-72B0-4405-BAF2-210133E99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53" y="261610"/>
            <a:ext cx="11818241" cy="75910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связанные с проведением ремонтных работ в 2024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сумму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9,166 млн.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80381" y="4672162"/>
            <a:ext cx="314101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Текущего ремонта кабельной линии</a:t>
            </a:r>
          </a:p>
          <a:p>
            <a:pPr lvl="0" algn="ctr"/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23980" y="5027227"/>
            <a:ext cx="3292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ДС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№25 «Белоснежка»</a:t>
            </a:r>
          </a:p>
          <a:p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944704" y="4841439"/>
            <a:ext cx="151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0,790</a:t>
            </a:r>
          </a:p>
          <a:p>
            <a:pPr lvl="0"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73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4198</TotalTime>
  <Words>1600</Words>
  <Application>Microsoft Office PowerPoint</Application>
  <PresentationFormat>Произвольный</PresentationFormat>
  <Paragraphs>279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Расходы бюджета в 2024 году составили 1 732,1млн. руб., в том числе:</vt:lpstr>
      <vt:lpstr>Расходы бюджета в 2024 году составили 1 732,1млн. руб., в том числе (продолжение):</vt:lpstr>
      <vt:lpstr>Презентация PowerPoint</vt:lpstr>
      <vt:lpstr>Презентация PowerPoint</vt:lpstr>
      <vt:lpstr>Расходы, связанные с питанием детей 1 – 4 классов и детей льготных категорий в 2024 году составили 114,1 млн. руб., в том числе: </vt:lpstr>
      <vt:lpstr>Мероприятия, связанные с проведением ремонтных работ в 2024 году  на сумму 9,166 млн. руб.</vt:lpstr>
      <vt:lpstr>Мероприятия, связанные с проведением ремонтных работ в 2024 году  на сумму 9,166 млн. руб. (Продолжение)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Microsoft</cp:lastModifiedBy>
  <cp:revision>330</cp:revision>
  <cp:lastPrinted>2025-05-07T08:36:47Z</cp:lastPrinted>
  <dcterms:created xsi:type="dcterms:W3CDTF">2021-05-01T08:43:30Z</dcterms:created>
  <dcterms:modified xsi:type="dcterms:W3CDTF">2025-05-13T09:26:22Z</dcterms:modified>
</cp:coreProperties>
</file>