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405" r:id="rId2"/>
    <p:sldId id="407" r:id="rId3"/>
    <p:sldId id="408" r:id="rId4"/>
    <p:sldId id="419" r:id="rId5"/>
    <p:sldId id="421" r:id="rId6"/>
    <p:sldId id="422" r:id="rId7"/>
    <p:sldId id="423" r:id="rId8"/>
    <p:sldId id="424" r:id="rId9"/>
    <p:sldId id="418" r:id="rId10"/>
    <p:sldId id="412" r:id="rId11"/>
    <p:sldId id="413" r:id="rId12"/>
    <p:sldId id="411" r:id="rId13"/>
    <p:sldId id="402" r:id="rId1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7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1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4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9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8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1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2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E89B-60C5-47D4-B87C-8AEC7AA25F8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89DC-DF69-45D7-93EF-A52815676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36" y="3940761"/>
            <a:ext cx="11030464" cy="1735109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Отчет об исполнении по департаменту городского хозяйства в 2024 году</a:t>
            </a:r>
            <a:br>
              <a:rPr lang="ru-RU" sz="2000" dirty="0"/>
            </a:br>
            <a:r>
              <a:rPr lang="ru-RU" sz="2000" dirty="0"/>
              <a:t> 1 207 141 173,51 руб. в </a:t>
            </a:r>
            <a:r>
              <a:rPr lang="ru-RU" sz="2000" dirty="0" err="1"/>
              <a:t>т.ч</a:t>
            </a:r>
            <a:r>
              <a:rPr lang="ru-RU" sz="2000" dirty="0"/>
              <a:t>. :</a:t>
            </a:r>
            <a:br>
              <a:rPr lang="ru-RU" sz="2000" dirty="0"/>
            </a:br>
            <a:r>
              <a:rPr lang="ru-RU" sz="2000" dirty="0"/>
              <a:t>местный бюджет – 859 828 542,38 руб.</a:t>
            </a:r>
            <a:br>
              <a:rPr lang="ru-RU" sz="2000" dirty="0"/>
            </a:br>
            <a:r>
              <a:rPr lang="ru-RU" sz="2000" dirty="0"/>
              <a:t>федеральный бюджет – 68 000 235,58 руб.</a:t>
            </a:r>
            <a:br>
              <a:rPr lang="ru-RU" sz="2000" dirty="0"/>
            </a:br>
            <a:r>
              <a:rPr lang="ru-RU" sz="2000" dirty="0"/>
              <a:t>бюджет Республики Крым – 112 811 776,54 руб. </a:t>
            </a:r>
            <a:br>
              <a:rPr lang="ru-RU" sz="2000" dirty="0"/>
            </a:br>
            <a:r>
              <a:rPr lang="ru-RU" sz="2000" dirty="0"/>
              <a:t>Бюджет субъектов РФ (Москвы) – 166 500 619,01 руб. 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52689"/>
            <a:ext cx="6972300" cy="3614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66" y="75921"/>
            <a:ext cx="1237595" cy="1749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69" y="5497323"/>
            <a:ext cx="9843900" cy="10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«Формирование современной городской среды»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3718"/>
            <a:ext cx="5005647" cy="446601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Капитальный ремонт дворовых территорий – 144 377 284,68 руб. </a:t>
            </a:r>
            <a:r>
              <a:rPr lang="ru-RU" sz="1800" dirty="0"/>
              <a:t>В т. ч. бюджет субъектов РФ (Москвы) – </a:t>
            </a:r>
            <a:br>
              <a:rPr lang="ru-RU" sz="1800" dirty="0"/>
            </a:br>
            <a:r>
              <a:rPr lang="ru-RU" sz="1800" dirty="0"/>
              <a:t>144 232 907,42 руб.</a:t>
            </a:r>
            <a:endParaRPr lang="ru-RU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Проведены работы по благоустройству территории 4 детских игровых площадок  – 15 000 000,00 руб. </a:t>
            </a:r>
            <a:r>
              <a:rPr lang="ru-RU" sz="1800" dirty="0"/>
              <a:t>В т. ч. бюджет субъектов РФ (Москвы) – 14 985 000,00 руб.</a:t>
            </a:r>
          </a:p>
          <a:p>
            <a:r>
              <a:rPr lang="ru-RU" sz="2000" dirty="0"/>
              <a:t>Проведены работы по благоустройству территорий 3  многофункциональных площадок – 9 300 000,00 руб</a:t>
            </a:r>
            <a:r>
              <a:rPr lang="ru-RU" sz="1800" dirty="0"/>
              <a:t>. В т. ч. бюджет Республики Крым– 8 835 000,00 руб.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" y="0"/>
            <a:ext cx="1383999" cy="18450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3" y="1596044"/>
            <a:ext cx="5729546" cy="4919056"/>
          </a:xfrm>
        </p:spPr>
      </p:pic>
    </p:spTree>
    <p:extLst>
      <p:ext uri="{BB962C8B-B14F-4D97-AF65-F5344CB8AC3E}">
        <p14:creationId xmlns:p14="http://schemas.microsoft.com/office/powerpoint/2010/main" val="126586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«Формирование современной городской среды»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3718"/>
            <a:ext cx="5181600" cy="4483245"/>
          </a:xfrm>
        </p:spPr>
        <p:txBody>
          <a:bodyPr>
            <a:normAutofit lnSpcReduction="10000"/>
          </a:bodyPr>
          <a:lstStyle/>
          <a:p>
            <a:endParaRPr lang="ru-RU" sz="2000" dirty="0"/>
          </a:p>
          <a:p>
            <a:r>
              <a:rPr lang="ru-RU" sz="2000" dirty="0"/>
              <a:t>Благоустройство общественных территорий (в части установки 6 остановочных павильонов) – 2 699 932,73 руб.</a:t>
            </a:r>
          </a:p>
          <a:p>
            <a:r>
              <a:rPr lang="ru-RU" sz="2000" dirty="0"/>
              <a:t>Благоустройство общественных территорий в части обустройства контейнерных площадок для сбора ТКО – 6 270 001,59руб. </a:t>
            </a:r>
            <a:r>
              <a:rPr lang="ru-RU" sz="1800" dirty="0"/>
              <a:t>В т. ч. бюджет субъектов РФ (Москвы) – </a:t>
            </a:r>
            <a:br>
              <a:rPr lang="ru-RU" sz="1800" dirty="0"/>
            </a:br>
            <a:r>
              <a:rPr lang="ru-RU" sz="1800" dirty="0"/>
              <a:t>6 263,73159 руб. </a:t>
            </a:r>
          </a:p>
          <a:p>
            <a:r>
              <a:rPr lang="ru-RU" sz="2000" dirty="0"/>
              <a:t>Проведены работы по текущему ремонту 32 контейнерных площадок – </a:t>
            </a:r>
            <a:br>
              <a:rPr lang="ru-RU" sz="2000" dirty="0"/>
            </a:br>
            <a:r>
              <a:rPr lang="ru-RU" sz="2000" dirty="0"/>
              <a:t>3 000 000,00 руб.</a:t>
            </a:r>
          </a:p>
          <a:p>
            <a:r>
              <a:rPr lang="ru-RU" sz="2000" dirty="0"/>
              <a:t>Благоустройство общественных территорий (в части закупки 60 контейнеров для сбора ТКО) – 1 020 000,00 руб. </a:t>
            </a:r>
            <a:r>
              <a:rPr lang="ru-RU" sz="1800" dirty="0"/>
              <a:t>В т. ч. бюджет субъектов РФ (Москвы) – 1 018 980,00 руб. 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" y="0"/>
            <a:ext cx="1383999" cy="184507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777638"/>
            <a:ext cx="5448773" cy="3575757"/>
          </a:xfrm>
        </p:spPr>
      </p:pic>
    </p:spTree>
    <p:extLst>
      <p:ext uri="{BB962C8B-B14F-4D97-AF65-F5344CB8AC3E}">
        <p14:creationId xmlns:p14="http://schemas.microsoft.com/office/powerpoint/2010/main" val="344619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9027" y="365125"/>
            <a:ext cx="9784773" cy="1889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«Формирование современной городской среды»</a:t>
            </a:r>
            <a:br>
              <a:rPr lang="ru-RU" sz="3200" dirty="0"/>
            </a:br>
            <a:br>
              <a:rPr lang="ru-RU" sz="3200" dirty="0"/>
            </a:br>
            <a:r>
              <a:rPr lang="ru-RU" sz="2000" dirty="0">
                <a:latin typeface="+mn-lt"/>
              </a:rPr>
              <a:t>Капитальный ремонт общественной территории города Евпатории- площадь Фестивальная –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54 758,75997 руб. В т. ч. Федеральный бюджет – 54 211 172,38 руб.,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бюджет Республики Крым – 492 828,83 руб.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" y="0"/>
            <a:ext cx="1390008" cy="1847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0624F4-E551-A51A-6D6F-22A4CDA5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08" y="2542233"/>
            <a:ext cx="4994892" cy="38476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16420E-233D-392E-7FE3-9FA754248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08" y="2542233"/>
            <a:ext cx="4994892" cy="38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45" y="1194955"/>
            <a:ext cx="7013863" cy="503959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9" y="84295"/>
            <a:ext cx="139000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Муниципальные программы,</a:t>
            </a:r>
            <a:br>
              <a:rPr lang="ru-RU" dirty="0"/>
            </a:br>
            <a:r>
              <a:rPr lang="ru-RU" dirty="0"/>
              <a:t>реализуемые в 2024 году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368" y="1825625"/>
            <a:ext cx="559143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1. Программа реформирования и развития ЖКХ – 953 682 404,46 руб. в т.ч.: </a:t>
            </a:r>
            <a:r>
              <a:rPr lang="ru-RU" sz="1400" dirty="0"/>
              <a:t>местный бюджет – </a:t>
            </a:r>
            <a:br>
              <a:rPr lang="ru-RU" sz="1400" dirty="0"/>
            </a:br>
            <a:r>
              <a:rPr lang="ru-RU" sz="1400" dirty="0"/>
              <a:t>850 537 362,52 руб.; бюджет Республики Крым – 103 145 041,94 руб.; </a:t>
            </a:r>
          </a:p>
          <a:p>
            <a:pPr marL="0" indent="0">
              <a:buNone/>
            </a:pPr>
            <a:r>
              <a:rPr lang="ru-RU" sz="2000" dirty="0"/>
              <a:t>2. Программа «Формирование современной городской среды» – 236 685 583,82 руб. в т.ч.: </a:t>
            </a:r>
            <a:r>
              <a:rPr lang="ru-RU" sz="1400" dirty="0"/>
              <a:t>местный бюджет – 6 645 963,60 руб.; федеральный бюджет – </a:t>
            </a:r>
            <a:br>
              <a:rPr lang="ru-RU" sz="1400" dirty="0"/>
            </a:br>
            <a:r>
              <a:rPr lang="ru-RU" sz="1400" dirty="0"/>
              <a:t>54 211 172,37 руб.; бюджет Республики Крым – 9 327 828,84 руб.; Бюджет субъектов РФ (Москвы) – 166 500 619,01 руб. </a:t>
            </a:r>
          </a:p>
          <a:p>
            <a:pPr marL="0" indent="0">
              <a:buNone/>
            </a:pPr>
            <a:r>
              <a:rPr lang="ru-RU" sz="2000" dirty="0"/>
              <a:t>3. Программа развития курорта и туризма – </a:t>
            </a:r>
            <a:br>
              <a:rPr lang="ru-RU" sz="2000" dirty="0"/>
            </a:br>
            <a:r>
              <a:rPr lang="ru-RU" sz="2000" dirty="0"/>
              <a:t>13 935 686,23 руб. в </a:t>
            </a:r>
            <a:r>
              <a:rPr lang="ru-RU" sz="2000" dirty="0" err="1"/>
              <a:t>т.ч</a:t>
            </a:r>
            <a:r>
              <a:rPr lang="ru-RU" sz="2000" dirty="0"/>
              <a:t>. </a:t>
            </a:r>
            <a:r>
              <a:rPr lang="ru-RU" sz="1400" dirty="0"/>
              <a:t>местный бюджет – 13 941,40 руб.; федеральный бюджет – 13 782 527,38 руб.; бюджет Республики Крым – 139 217,45 руб.</a:t>
            </a:r>
          </a:p>
          <a:p>
            <a:pPr marL="0" indent="0">
              <a:buNone/>
            </a:pPr>
            <a:r>
              <a:rPr lang="ru-RU" sz="2000" dirty="0"/>
              <a:t>4. Программа "Развитие культуры и укрепление межнационального согласия на территории городского округа Евпатория Республики Крым» –   7 375,80 руб. в </a:t>
            </a:r>
            <a:r>
              <a:rPr lang="ru-RU" sz="2000" dirty="0" err="1"/>
              <a:t>т.ч</a:t>
            </a:r>
            <a:r>
              <a:rPr lang="ru-RU" sz="2000" dirty="0"/>
              <a:t>. </a:t>
            </a:r>
            <a:r>
              <a:rPr lang="ru-RU" sz="1400" dirty="0"/>
              <a:t>местный бюджет – 7,38 руб.; федеральный бюджет – 7 000,00 руб. бюджет Республики Крым – 368,42 руб. 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5626"/>
            <a:ext cx="5403273" cy="39138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3" y="8453"/>
            <a:ext cx="1237595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1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764" y="365125"/>
            <a:ext cx="9712036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6" y="104282"/>
            <a:ext cx="1390008" cy="184724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1690688"/>
            <a:ext cx="9514609" cy="4938712"/>
          </a:xfrm>
        </p:spPr>
      </p:pic>
    </p:spTree>
    <p:extLst>
      <p:ext uri="{BB962C8B-B14F-4D97-AF65-F5344CB8AC3E}">
        <p14:creationId xmlns:p14="http://schemas.microsoft.com/office/powerpoint/2010/main" val="80646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937" y="1537855"/>
            <a:ext cx="4399510" cy="507076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>
              <a:lnSpc>
                <a:spcPct val="110000"/>
              </a:lnSpc>
            </a:pPr>
            <a:endParaRPr lang="ru-RU" sz="2000" dirty="0"/>
          </a:p>
          <a:p>
            <a:pPr>
              <a:lnSpc>
                <a:spcPct val="110000"/>
              </a:lnSpc>
            </a:pPr>
            <a:r>
              <a:rPr lang="ru-RU" sz="2000" dirty="0"/>
              <a:t>Содержание и развитие дорожного хозяйства  –    338 690 959,86 руб. в т.ч., бюджет Республики Крым – </a:t>
            </a:r>
            <a:br>
              <a:rPr lang="ru-RU" sz="2000" dirty="0"/>
            </a:br>
            <a:r>
              <a:rPr lang="ru-RU" sz="2000" dirty="0"/>
              <a:t>101 275 165,94 руб.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" y="0"/>
            <a:ext cx="1383999" cy="184507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16" y="1537854"/>
            <a:ext cx="6533803" cy="4958643"/>
          </a:xfrm>
        </p:spPr>
      </p:pic>
    </p:spTree>
    <p:extLst>
      <p:ext uri="{BB962C8B-B14F-4D97-AF65-F5344CB8AC3E}">
        <p14:creationId xmlns:p14="http://schemas.microsoft.com/office/powerpoint/2010/main" val="37003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451" y="348499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695" y="1537855"/>
            <a:ext cx="5810596" cy="4497185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Содержание зеленых насаждений и объектов благоустройства – 55 562 326,50 руб.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Наружное освещение города –35 850 062,32 руб.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Борьба с кровососущими насекомыми и </a:t>
            </a:r>
            <a:r>
              <a:rPr lang="ru-RU" sz="2000" dirty="0" err="1"/>
              <a:t>акарицидная</a:t>
            </a:r>
            <a:r>
              <a:rPr lang="ru-RU" sz="2000" dirty="0"/>
              <a:t> обработка – 1 180 118,50 руб.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Работы по ремонту ротонд – 19 540 087,29 руб.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" y="0"/>
            <a:ext cx="1383999" cy="18450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919886"/>
            <a:ext cx="5803724" cy="3524950"/>
          </a:xfrm>
        </p:spPr>
      </p:pic>
    </p:spTree>
    <p:extLst>
      <p:ext uri="{BB962C8B-B14F-4D97-AF65-F5344CB8AC3E}">
        <p14:creationId xmlns:p14="http://schemas.microsoft.com/office/powerpoint/2010/main" val="89882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937" y="1537855"/>
            <a:ext cx="3983874" cy="4420447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Организация уборки города –                   318 236 435,69 руб.</a:t>
            </a:r>
          </a:p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Отлов и содержание безнадзорных животных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   – 1 869 804,00 руб., бюджет Республики Крым</a:t>
            </a:r>
          </a:p>
          <a:p>
            <a:pPr marL="0" indent="0">
              <a:buNone/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Ликвидация несанкционированных свалок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 – 28 899 014,16 руб.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" y="0"/>
            <a:ext cx="1383999" cy="18450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5" y="1537856"/>
            <a:ext cx="6582635" cy="4699367"/>
          </a:xfrm>
        </p:spPr>
      </p:pic>
    </p:spTree>
    <p:extLst>
      <p:ext uri="{BB962C8B-B14F-4D97-AF65-F5344CB8AC3E}">
        <p14:creationId xmlns:p14="http://schemas.microsoft.com/office/powerpoint/2010/main" val="90990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937" y="1537856"/>
            <a:ext cx="5305598" cy="4572000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Обеспечение жильем отдельных категорий граждан Российской Федерации – </a:t>
            </a:r>
            <a:br>
              <a:rPr lang="ru-RU" sz="2000" dirty="0"/>
            </a:br>
            <a:r>
              <a:rPr lang="ru-RU" sz="2000" dirty="0"/>
              <a:t>40 274 850,00 руб. Федеральный бюджет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Оплата взносов на капитальный ремонт и содержание муниципального жилого фонда – 7 550 000,00 руб.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Услуга по сбору средств за наем помещений </a:t>
            </a:r>
            <a:r>
              <a:rPr lang="ru-RU" sz="2000" dirty="0" err="1"/>
              <a:t>мун</a:t>
            </a:r>
            <a:r>
              <a:rPr lang="ru-RU" sz="2000" dirty="0"/>
              <a:t>. жилого фонда – 839 645,46 руб.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" y="0"/>
            <a:ext cx="1383999" cy="18450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1612669"/>
            <a:ext cx="5886789" cy="4621876"/>
          </a:xfrm>
        </p:spPr>
      </p:pic>
    </p:spTree>
    <p:extLst>
      <p:ext uri="{BB962C8B-B14F-4D97-AF65-F5344CB8AC3E}">
        <p14:creationId xmlns:p14="http://schemas.microsoft.com/office/powerpoint/2010/main" val="139446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99608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«Реформирование и развитие ЖКХ»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937" y="1537855"/>
            <a:ext cx="5476008" cy="4914899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Обеспечение деятельности ДГХА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     – 15 572 689,05 руб.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Обеспечение деятельности МБУ «Порядок» – </a:t>
            </a:r>
            <a:br>
              <a:rPr lang="ru-RU" sz="2000" dirty="0"/>
            </a:br>
            <a:r>
              <a:rPr lang="ru-RU" sz="2000" dirty="0"/>
              <a:t>107 472 699,76 руб.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highlight>
                <a:srgbClr val="C0C0C0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" y="0"/>
            <a:ext cx="1383999" cy="18450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45" y="1778924"/>
            <a:ext cx="5465619" cy="4320539"/>
          </a:xfrm>
        </p:spPr>
      </p:pic>
    </p:spTree>
    <p:extLst>
      <p:ext uri="{BB962C8B-B14F-4D97-AF65-F5344CB8AC3E}">
        <p14:creationId xmlns:p14="http://schemas.microsoft.com/office/powerpoint/2010/main" val="378273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764" y="365125"/>
            <a:ext cx="97120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«Формирование современной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среды»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81" y="1776844"/>
            <a:ext cx="8084128" cy="469669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6" y="104282"/>
            <a:ext cx="139000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7225</TotalTime>
  <Words>752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Отчет об исполнении по департаменту городского хозяйства в 2024 году  1 207 141 173,51 руб. в т.ч. : местный бюджет – 859 828 542,38 руб. федеральный бюджет – 68 000 235,58 руб. бюджет Республики Крым – 112 811 776,54 руб.  Бюджет субъектов РФ (Москвы) – 166 500 619,01 руб.  </vt:lpstr>
      <vt:lpstr>Муниципальные программы, реализуемые в 2024 году:</vt:lpstr>
      <vt:lpstr>Программа  «Реформирование и развитие ЖКХ»</vt:lpstr>
      <vt:lpstr>Программа  «Реформирование и развитие ЖКХ»</vt:lpstr>
      <vt:lpstr>Программа  «Реформирование и развитие ЖКХ»</vt:lpstr>
      <vt:lpstr>Программа  «Реформирование и развитие ЖКХ»</vt:lpstr>
      <vt:lpstr>Программа  «Реформирование и развитие ЖКХ»</vt:lpstr>
      <vt:lpstr>Программа  «Реформирование и развитие ЖКХ»</vt:lpstr>
      <vt:lpstr>Программа  «Формирование современной  городской среды»</vt:lpstr>
      <vt:lpstr>Программа  «Формирование современной городской среды»</vt:lpstr>
      <vt:lpstr>Программа  «Формирование современной городской среды»</vt:lpstr>
      <vt:lpstr>Программа  «Формирование современной городской среды»  Капитальный ремонт общественной территории города Евпатории- площадь Фестивальная –  54 758,75997 руб. В т. ч. Федеральный бюджет – 54 211 172,38 руб.,  бюджет Республики Крым – 492 828,83 руб.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Pavlenko</dc:creator>
  <cp:lastModifiedBy>Юрист</cp:lastModifiedBy>
  <cp:revision>417</cp:revision>
  <cp:lastPrinted>2017-11-20T07:14:00Z</cp:lastPrinted>
  <dcterms:created xsi:type="dcterms:W3CDTF">2017-10-31T13:13:39Z</dcterms:created>
  <dcterms:modified xsi:type="dcterms:W3CDTF">2025-05-07T09:31:44Z</dcterms:modified>
</cp:coreProperties>
</file>