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0" r:id="rId1"/>
  </p:sldMasterIdLst>
  <p:notesMasterIdLst>
    <p:notesMasterId r:id="rId44"/>
  </p:notesMasterIdLst>
  <p:handoutMasterIdLst>
    <p:handoutMasterId r:id="rId45"/>
  </p:handoutMasterIdLst>
  <p:sldIdLst>
    <p:sldId id="742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59" r:id="rId17"/>
    <p:sldId id="766" r:id="rId18"/>
    <p:sldId id="761" r:id="rId19"/>
    <p:sldId id="764" r:id="rId20"/>
    <p:sldId id="765" r:id="rId21"/>
    <p:sldId id="707" r:id="rId22"/>
    <p:sldId id="757" r:id="rId23"/>
    <p:sldId id="712" r:id="rId24"/>
    <p:sldId id="398" r:id="rId25"/>
    <p:sldId id="762" r:id="rId26"/>
    <p:sldId id="763" r:id="rId27"/>
    <p:sldId id="713" r:id="rId28"/>
    <p:sldId id="714" r:id="rId29"/>
    <p:sldId id="715" r:id="rId30"/>
    <p:sldId id="716" r:id="rId31"/>
    <p:sldId id="717" r:id="rId32"/>
    <p:sldId id="718" r:id="rId33"/>
    <p:sldId id="741" r:id="rId34"/>
    <p:sldId id="770" r:id="rId35"/>
    <p:sldId id="735" r:id="rId36"/>
    <p:sldId id="706" r:id="rId37"/>
    <p:sldId id="734" r:id="rId38"/>
    <p:sldId id="654" r:id="rId39"/>
    <p:sldId id="700" r:id="rId40"/>
    <p:sldId id="768" r:id="rId41"/>
    <p:sldId id="769" r:id="rId42"/>
    <p:sldId id="771" r:id="rId4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210" autoAdjust="0"/>
    <p:restoredTop sz="99745" autoAdjust="0"/>
  </p:normalViewPr>
  <p:slideViewPr>
    <p:cSldViewPr snapToGrid="0" snapToObjects="1">
      <p:cViewPr>
        <p:scale>
          <a:sx n="90" d="100"/>
          <a:sy n="90" d="100"/>
        </p:scale>
        <p:origin x="-1008" y="-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image" Target="../media/image21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3 586,0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2 295,6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2 013,5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3006.6</c:v>
                </c:pt>
                <c:pt idx="1">
                  <c:v>2162.8000000000002</c:v>
                </c:pt>
                <c:pt idx="2">
                  <c:v>1957.2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1 443,7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1 501,2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1 401,3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1432.4</c:v>
                </c:pt>
                <c:pt idx="1">
                  <c:v>1501.2</c:v>
                </c:pt>
                <c:pt idx="2">
                  <c:v>1401.3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921280"/>
        <c:axId val="184631296"/>
        <c:axId val="0"/>
      </c:bar3DChart>
      <c:catAx>
        <c:axId val="379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631296"/>
        <c:crosses val="autoZero"/>
        <c:auto val="1"/>
        <c:lblAlgn val="ctr"/>
        <c:lblOffset val="100"/>
        <c:noMultiLvlLbl val="0"/>
      </c:catAx>
      <c:valAx>
        <c:axId val="184631296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37921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13 587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424240117474372"/>
          <c:y val="0.1822462976885271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13587</c:v>
                </c:pt>
                <c:pt idx="1">
                  <c:v>14085</c:v>
                </c:pt>
                <c:pt idx="2">
                  <c:v>14115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135488"/>
        <c:axId val="108860480"/>
        <c:axId val="0"/>
      </c:bar3DChart>
      <c:catAx>
        <c:axId val="18713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860480"/>
        <c:crosses val="autoZero"/>
        <c:auto val="1"/>
        <c:lblAlgn val="ctr"/>
        <c:lblOffset val="100"/>
        <c:noMultiLvlLbl val="0"/>
      </c:catAx>
      <c:valAx>
        <c:axId val="108860480"/>
        <c:scaling>
          <c:orientation val="minMax"/>
          <c:max val="150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87135488"/>
        <c:crosses val="autoZero"/>
        <c:crossBetween val="between"/>
        <c:majorUnit val="2000"/>
        <c:minorUnit val="4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2023 - 514 535,4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7.55403271616086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Доходы от перечисления части прибыли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плата за найм)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386352</c:v>
                </c:pt>
                <c:pt idx="1">
                  <c:v>23973.1</c:v>
                </c:pt>
                <c:pt idx="2">
                  <c:v>8237.6</c:v>
                </c:pt>
                <c:pt idx="3">
                  <c:v>59427.6</c:v>
                </c:pt>
                <c:pt idx="4">
                  <c:v>36545.1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2024 - 572 239,5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-6.3818552257221065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Доходы от перечисления части прибыли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плата за найм)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458906.9</c:v>
                </c:pt>
                <c:pt idx="1">
                  <c:v>21000</c:v>
                </c:pt>
                <c:pt idx="2">
                  <c:v>7941</c:v>
                </c:pt>
                <c:pt idx="3">
                  <c:v>75632.100000000006</c:v>
                </c:pt>
                <c:pt idx="4">
                  <c:v>8759.5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2025 - 577 729,7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5.3399196786654363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Доходы от перечисления части прибыли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плата за найм)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471578.5</c:v>
                </c:pt>
                <c:pt idx="1">
                  <c:v>18000</c:v>
                </c:pt>
                <c:pt idx="2">
                  <c:v>729.1</c:v>
                </c:pt>
                <c:pt idx="3">
                  <c:v>78660</c:v>
                </c:pt>
                <c:pt idx="4">
                  <c:v>8762.1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210240"/>
        <c:axId val="108862208"/>
        <c:axId val="0"/>
      </c:bar3DChart>
      <c:catAx>
        <c:axId val="187210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862208"/>
        <c:crosses val="autoZero"/>
        <c:auto val="1"/>
        <c:lblAlgn val="ctr"/>
        <c:lblOffset val="100"/>
        <c:noMultiLvlLbl val="0"/>
      </c:catAx>
      <c:valAx>
        <c:axId val="10886220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8721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92181248"/>
        <c:axId val="34759808"/>
        <c:axId val="0"/>
      </c:bar3DChart>
      <c:catAx>
        <c:axId val="19218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4759808"/>
        <c:crosses val="autoZero"/>
        <c:auto val="1"/>
        <c:lblAlgn val="ctr"/>
        <c:lblOffset val="100"/>
        <c:noMultiLvlLbl val="0"/>
      </c:catAx>
      <c:valAx>
        <c:axId val="3475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18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1263.9000000000001</c:v>
                </c:pt>
                <c:pt idx="1">
                  <c:v>1314.5</c:v>
                </c:pt>
                <c:pt idx="2">
                  <c:v>1367.1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91898112"/>
        <c:axId val="34761536"/>
        <c:axId val="0"/>
      </c:bar3DChart>
      <c:catAx>
        <c:axId val="19189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761536"/>
        <c:crosses val="autoZero"/>
        <c:auto val="1"/>
        <c:lblAlgn val="ctr"/>
        <c:lblOffset val="100"/>
        <c:noMultiLvlLbl val="0"/>
      </c:catAx>
      <c:valAx>
        <c:axId val="34761536"/>
        <c:scaling>
          <c:orientation val="minMax"/>
          <c:max val="135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1898112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4125410952529E-3"/>
                  <c:y val="0.23071671316770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61547040471189E-2"/>
                  <c:y val="-1.545489538020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27926.3</c:v>
                </c:pt>
                <c:pt idx="1">
                  <c:v>1397.5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899136"/>
        <c:axId val="34764992"/>
        <c:axId val="0"/>
      </c:bar3DChart>
      <c:catAx>
        <c:axId val="1918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764992"/>
        <c:crosses val="autoZero"/>
        <c:auto val="1"/>
        <c:lblAlgn val="ctr"/>
        <c:lblOffset val="100"/>
        <c:noMultiLvlLbl val="0"/>
      </c:catAx>
      <c:valAx>
        <c:axId val="34764992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91899136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83730.2</c:v>
                </c:pt>
                <c:pt idx="1">
                  <c:v>16420.2</c:v>
                </c:pt>
                <c:pt idx="2">
                  <c:v>18487.099999999999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182784"/>
        <c:axId val="192045056"/>
        <c:axId val="0"/>
      </c:bar3DChart>
      <c:catAx>
        <c:axId val="1921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045056"/>
        <c:crosses val="autoZero"/>
        <c:auto val="1"/>
        <c:lblAlgn val="ctr"/>
        <c:lblOffset val="100"/>
        <c:noMultiLvlLbl val="0"/>
      </c:catAx>
      <c:valAx>
        <c:axId val="192045056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9218278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5897766221550277"/>
                  <c:y val="-0.39112495130007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244024967464555"/>
                  <c:y val="-0.35499864475196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67623688381307E-2"/>
                  <c:y val="-0.3681169319386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 прогноз</c:v>
                </c:pt>
                <c:pt idx="1">
                  <c:v>2024  прогноз</c:v>
                </c:pt>
                <c:pt idx="2">
                  <c:v>2025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3995.9</c:v>
                </c:pt>
                <c:pt idx="1">
                  <c:v>3113.7</c:v>
                </c:pt>
                <c:pt idx="2">
                  <c:v>2921.6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900672"/>
        <c:axId val="192047936"/>
        <c:axId val="0"/>
      </c:bar3DChart>
      <c:catAx>
        <c:axId val="19190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047936"/>
        <c:crosses val="autoZero"/>
        <c:auto val="1"/>
        <c:lblAlgn val="ctr"/>
        <c:lblOffset val="100"/>
        <c:noMultiLvlLbl val="0"/>
      </c:catAx>
      <c:valAx>
        <c:axId val="19204793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9190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99752703874495E-2"/>
          <c:y val="3.5472484051479659E-2"/>
          <c:w val="0.91757845381461156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02346082024E-2"/>
                  <c:y val="-3.016843157777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49426674259355E-2"/>
                  <c:y val="0.34345599027008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28815.3</c:v>
                </c:pt>
                <c:pt idx="1">
                  <c:v>1842745.1</c:v>
                </c:pt>
                <c:pt idx="2">
                  <c:v>1703772.6</c:v>
                </c:pt>
                <c:pt idx="3">
                  <c:v>10634.1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828812383288E-2"/>
                  <c:y val="-3.945102590940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4.7</c:v>
                </c:pt>
                <c:pt idx="1">
                  <c:v>732793.5</c:v>
                </c:pt>
                <c:pt idx="2">
                  <c:v>1562796.8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404692164047E-2"/>
                  <c:y val="-4.1771674492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8632363875637E-2"/>
                  <c:y val="-9.05052947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0.6</c:v>
                </c:pt>
                <c:pt idx="1">
                  <c:v>421919.5</c:v>
                </c:pt>
                <c:pt idx="2">
                  <c:v>1591572.4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64128"/>
        <c:axId val="192050240"/>
        <c:axId val="0"/>
      </c:bar3DChart>
      <c:catAx>
        <c:axId val="446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050240"/>
        <c:crosses val="autoZero"/>
        <c:auto val="1"/>
        <c:lblAlgn val="ctr"/>
        <c:lblOffset val="100"/>
        <c:noMultiLvlLbl val="0"/>
      </c:catAx>
      <c:valAx>
        <c:axId val="192050240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6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1733,0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1501,2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1401,3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1733</c:v>
                </c:pt>
                <c:pt idx="1">
                  <c:v>1501.2</c:v>
                </c:pt>
                <c:pt idx="2">
                  <c:v>1401.3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3557,1</a:t>
                    </a:r>
                    <a:endParaRPr lang="ru-RU" sz="1600" b="1" i="0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2295,6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2013,5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3557.1</c:v>
                </c:pt>
                <c:pt idx="1">
                  <c:v>2295.6</c:v>
                </c:pt>
                <c:pt idx="2">
                  <c:v>2013.5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183808"/>
        <c:axId val="184377920"/>
        <c:axId val="0"/>
      </c:bar3DChart>
      <c:catAx>
        <c:axId val="1921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84377920"/>
        <c:crosses val="autoZero"/>
        <c:auto val="1"/>
        <c:lblAlgn val="ctr"/>
        <c:lblOffset val="100"/>
        <c:noMultiLvlLbl val="0"/>
      </c:catAx>
      <c:valAx>
        <c:axId val="18437792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92183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0"/>
          <c:w val="0.83642082197852397"/>
          <c:h val="0.16608749221822827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выравинивание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258 425,7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258425.7</c:v>
                </c:pt>
                <c:pt idx="1">
                  <c:v>279099.8</c:v>
                </c:pt>
                <c:pt idx="2">
                  <c:v>301427.8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выравинивание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268 452,2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268452.2</c:v>
                </c:pt>
                <c:pt idx="1">
                  <c:v>284516.2</c:v>
                </c:pt>
                <c:pt idx="2">
                  <c:v>143715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900544"/>
        <c:axId val="184634176"/>
        <c:axId val="0"/>
      </c:bar3DChart>
      <c:catAx>
        <c:axId val="18590054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84634176"/>
        <c:crosses val="autoZero"/>
        <c:auto val="1"/>
        <c:lblAlgn val="ctr"/>
        <c:lblOffset val="100"/>
        <c:noMultiLvlLbl val="0"/>
      </c:catAx>
      <c:valAx>
        <c:axId val="1846341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859005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5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300440038661537"/>
          <c:y val="0"/>
          <c:w val="0.84449445162753434"/>
          <c:h val="0.15588395511514178"/>
        </c:manualLayout>
      </c:layout>
      <c:overlay val="1"/>
      <c:txPr>
        <a:bodyPr/>
        <a:lstStyle/>
        <a:p>
          <a:pPr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</c:v>
                </c:pt>
                <c:pt idx="1">
                  <c:v>70.599999999999994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45.5</c:v>
                </c:pt>
                <c:pt idx="1">
                  <c:v>22.6</c:v>
                </c:pt>
                <c:pt idx="2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 </c:v>
                </c:pt>
                <c:pt idx="2">
                  <c:v>2025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3.5</c:v>
                </c:pt>
                <c:pt idx="1">
                  <c:v>6.8</c:v>
                </c:pt>
                <c:pt idx="2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29184"/>
        <c:axId val="184384832"/>
      </c:barChart>
      <c:catAx>
        <c:axId val="19362918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84384832"/>
        <c:crosses val="autoZero"/>
        <c:auto val="1"/>
        <c:lblAlgn val="ctr"/>
        <c:lblOffset val="100"/>
        <c:noMultiLvlLbl val="0"/>
      </c:catAx>
      <c:valAx>
        <c:axId val="184384832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936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367088587692492E-2"/>
          <c:y val="5.1804254570605009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28 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6,43 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6,91 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3.28</c:v>
                </c:pt>
                <c:pt idx="1">
                  <c:v>6.43</c:v>
                </c:pt>
                <c:pt idx="2">
                  <c:v>6.91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96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72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93,57 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93,09 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96.72</c:v>
                </c:pt>
                <c:pt idx="1">
                  <c:v>93.57</c:v>
                </c:pt>
                <c:pt idx="2">
                  <c:v>93.09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525248"/>
        <c:axId val="184380800"/>
        <c:axId val="183654272"/>
      </c:bar3DChart>
      <c:catAx>
        <c:axId val="1935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380800"/>
        <c:crosses val="autoZero"/>
        <c:auto val="1"/>
        <c:lblAlgn val="ctr"/>
        <c:lblOffset val="100"/>
        <c:noMultiLvlLbl val="0"/>
      </c:catAx>
      <c:valAx>
        <c:axId val="18438080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93525248"/>
        <c:crosses val="autoZero"/>
        <c:crossBetween val="between"/>
      </c:valAx>
      <c:serAx>
        <c:axId val="183654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4380800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9.4718184837127475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23368988963709E-2"/>
                  <c:y val="-0.32784694161794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685584419637288E-2"/>
                  <c:y val="-0.31768115118371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прогноз</c:v>
                </c:pt>
                <c:pt idx="1">
                  <c:v>2024 прогноз</c:v>
                </c:pt>
                <c:pt idx="2">
                  <c:v>2025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16623.400000000001</c:v>
                </c:pt>
                <c:pt idx="1">
                  <c:v>14434.8</c:v>
                </c:pt>
                <c:pt idx="2">
                  <c:v>14434.8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893824"/>
        <c:axId val="184636480"/>
        <c:axId val="0"/>
      </c:bar3DChart>
      <c:catAx>
        <c:axId val="18689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636480"/>
        <c:crosses val="autoZero"/>
        <c:auto val="1"/>
        <c:lblAlgn val="ctr"/>
        <c:lblOffset val="100"/>
        <c:noMultiLvlLbl val="0"/>
      </c:catAx>
      <c:valAx>
        <c:axId val="184636480"/>
        <c:scaling>
          <c:orientation val="minMax"/>
          <c:min val="1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689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4.7209159262473446E-2"/>
                  <c:y val="-0.32093886852190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574739825455112E-2"/>
                  <c:y val="-0.41614293728740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066286711799206E-2"/>
                  <c:y val="-0.42875389930077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 прогноз</c:v>
                </c:pt>
                <c:pt idx="1">
                  <c:v>2024  прогноз</c:v>
                </c:pt>
                <c:pt idx="2">
                  <c:v>2025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125760</c:v>
                </c:pt>
                <c:pt idx="1">
                  <c:v>164031.9</c:v>
                </c:pt>
                <c:pt idx="2">
                  <c:v>170513.3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893312"/>
        <c:axId val="184638784"/>
        <c:axId val="0"/>
      </c:bar3DChart>
      <c:dateAx>
        <c:axId val="1868933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638784"/>
        <c:crosses val="autoZero"/>
        <c:auto val="0"/>
        <c:lblOffset val="100"/>
        <c:baseTimeUnit val="days"/>
      </c:dateAx>
      <c:valAx>
        <c:axId val="184638784"/>
        <c:scaling>
          <c:orientation val="minMax"/>
          <c:max val="18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893312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 прогноз</c:v>
                </c:pt>
                <c:pt idx="1">
                  <c:v>2024  прогноз</c:v>
                </c:pt>
                <c:pt idx="2">
                  <c:v>2025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2219.6</c:v>
                </c:pt>
                <c:pt idx="1">
                  <c:v>3898.9</c:v>
                </c:pt>
                <c:pt idx="2">
                  <c:v>3945.7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441344"/>
        <c:axId val="34727616"/>
        <c:axId val="0"/>
      </c:bar3DChart>
      <c:catAx>
        <c:axId val="18444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727616"/>
        <c:crosses val="autoZero"/>
        <c:auto val="1"/>
        <c:lblAlgn val="ctr"/>
        <c:lblOffset val="100"/>
        <c:noMultiLvlLbl val="0"/>
      </c:catAx>
      <c:valAx>
        <c:axId val="34727616"/>
        <c:scaling>
          <c:orientation val="minMax"/>
          <c:max val="4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84441344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4202353713071011E-2"/>
                  <c:y val="-0.240853786250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 прогноз</c:v>
                </c:pt>
                <c:pt idx="1">
                  <c:v>2024  прогноз</c:v>
                </c:pt>
                <c:pt idx="2">
                  <c:v>2025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25570</c:v>
                </c:pt>
                <c:pt idx="1">
                  <c:v>56000</c:v>
                </c:pt>
                <c:pt idx="2">
                  <c:v>56550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442368"/>
        <c:axId val="34729920"/>
        <c:axId val="0"/>
      </c:bar3DChart>
      <c:catAx>
        <c:axId val="18444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729920"/>
        <c:crosses val="autoZero"/>
        <c:auto val="1"/>
        <c:lblAlgn val="ctr"/>
        <c:lblOffset val="100"/>
        <c:noMultiLvlLbl val="0"/>
      </c:catAx>
      <c:valAx>
        <c:axId val="34729920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4442368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3.1672748442367137E-2"/>
                  <c:y val="-0.33193972831343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459503325937084E-2"/>
                  <c:y val="-0.41403108998284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223681360450394E-2"/>
                  <c:y val="-0.43364670269946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 прогноз</c:v>
                </c:pt>
                <c:pt idx="1">
                  <c:v>2024  прогноз</c:v>
                </c:pt>
                <c:pt idx="2">
                  <c:v>2025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42037</c:v>
                </c:pt>
                <c:pt idx="1">
                  <c:v>53240</c:v>
                </c:pt>
                <c:pt idx="2">
                  <c:v>58550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069440"/>
        <c:axId val="34732224"/>
        <c:axId val="0"/>
      </c:bar3DChart>
      <c:catAx>
        <c:axId val="18706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732224"/>
        <c:crosses val="autoZero"/>
        <c:auto val="1"/>
        <c:lblAlgn val="ctr"/>
        <c:lblOffset val="100"/>
        <c:noMultiLvlLbl val="0"/>
      </c:catAx>
      <c:valAx>
        <c:axId val="34732224"/>
        <c:scaling>
          <c:orientation val="minMax"/>
          <c:max val="60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87069440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 прогноз</c:v>
                </c:pt>
                <c:pt idx="1">
                  <c:v>2024  прогноз</c:v>
                </c:pt>
                <c:pt idx="2">
                  <c:v>2025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32384</c:v>
                </c:pt>
                <c:pt idx="1">
                  <c:v>37415</c:v>
                </c:pt>
                <c:pt idx="2">
                  <c:v>37540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070464"/>
        <c:axId val="108855872"/>
        <c:axId val="0"/>
      </c:bar3DChart>
      <c:catAx>
        <c:axId val="18707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855872"/>
        <c:crosses val="autoZero"/>
        <c:auto val="1"/>
        <c:lblAlgn val="ctr"/>
        <c:lblOffset val="100"/>
        <c:noMultiLvlLbl val="0"/>
      </c:catAx>
      <c:valAx>
        <c:axId val="1088558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87070464"/>
        <c:crosses val="autoZero"/>
        <c:crossBetween val="between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071488"/>
        <c:axId val="108858176"/>
        <c:axId val="0"/>
      </c:bar3DChart>
      <c:catAx>
        <c:axId val="18707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858176"/>
        <c:crosses val="autoZero"/>
        <c:auto val="1"/>
        <c:lblAlgn val="ctr"/>
        <c:lblOffset val="100"/>
        <c:noMultiLvlLbl val="0"/>
      </c:catAx>
      <c:valAx>
        <c:axId val="108858176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87071488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78010" y="380290"/>
          <a:ext cx="2520070" cy="17640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доходы</a:t>
          </a:r>
          <a:endParaRPr lang="ru-RU" sz="3700" kern="1200" dirty="0"/>
        </a:p>
      </dsp:txBody>
      <dsp:txXfrm rot="-5400000">
        <a:off x="1" y="884305"/>
        <a:ext cx="1764049" cy="756021"/>
      </dsp:txXfrm>
    </dsp:sp>
    <dsp:sp modelId="{5FCC1714-FCA6-44E1-82AE-090051349B0C}">
      <dsp:nvSpPr>
        <dsp:cNvPr id="0" name=""/>
        <dsp:cNvSpPr/>
      </dsp:nvSpPr>
      <dsp:spPr>
        <a:xfrm rot="5400000">
          <a:off x="2609746" y="-843417"/>
          <a:ext cx="1638045" cy="3329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300" kern="1200" dirty="0">
            <a:latin typeface="+mn-lt"/>
          </a:endParaRPr>
        </a:p>
      </dsp:txBody>
      <dsp:txXfrm rot="-5400000">
        <a:off x="1764050" y="82242"/>
        <a:ext cx="3249476" cy="1478119"/>
      </dsp:txXfrm>
    </dsp:sp>
    <dsp:sp modelId="{EC4ABE22-C354-4B46-9C52-51889676F909}">
      <dsp:nvSpPr>
        <dsp:cNvPr id="0" name=""/>
        <dsp:cNvSpPr/>
      </dsp:nvSpPr>
      <dsp:spPr>
        <a:xfrm rot="5400000">
          <a:off x="-378010" y="2616826"/>
          <a:ext cx="2520070" cy="176404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расходы</a:t>
          </a:r>
          <a:endParaRPr lang="ru-RU" sz="3700" kern="1200" dirty="0"/>
        </a:p>
      </dsp:txBody>
      <dsp:txXfrm rot="-5400000">
        <a:off x="1" y="3120841"/>
        <a:ext cx="1764049" cy="756021"/>
      </dsp:txXfrm>
    </dsp:sp>
    <dsp:sp modelId="{0A078352-D930-407C-96B1-AFA896F765BE}">
      <dsp:nvSpPr>
        <dsp:cNvPr id="0" name=""/>
        <dsp:cNvSpPr/>
      </dsp:nvSpPr>
      <dsp:spPr>
        <a:xfrm rot="5400000">
          <a:off x="2609746" y="1393119"/>
          <a:ext cx="1638045" cy="3329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300" kern="1200" dirty="0">
            <a:latin typeface="+mn-lt"/>
          </a:endParaRPr>
        </a:p>
      </dsp:txBody>
      <dsp:txXfrm rot="-5400000">
        <a:off x="1764050" y="2318779"/>
        <a:ext cx="3249476" cy="1478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РАСХОДЫ</a:t>
          </a:r>
          <a:endParaRPr lang="ru-RU" sz="24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ДОХОДЫ</a:t>
          </a:r>
          <a:endParaRPr lang="ru-RU" sz="24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0.57352</cdr:x>
      <cdr:y>0.33422</cdr:y>
    </cdr:from>
    <cdr:to>
      <cdr:x>0.60838</cdr:x>
      <cdr:y>0.83356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69248" y="1750724"/>
          <a:ext cx="338483" cy="261563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0.83941</cdr:x>
      <cdr:y>0.35649</cdr:y>
    </cdr:from>
    <cdr:to>
      <cdr:x>0.86459</cdr:x>
      <cdr:y>0.82341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51202" y="2073347"/>
          <a:ext cx="244524" cy="271561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0.32917</cdr:x>
      <cdr:y>0.34633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96429" y="1853389"/>
          <a:ext cx="255181" cy="1477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5 029,7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0.60165</cdr:x>
      <cdr:y>0.38952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42373" y="2040381"/>
          <a:ext cx="234027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3 796,8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0.90177</cdr:x>
      <cdr:y>0.64212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93" y="2139447"/>
          <a:ext cx="312003" cy="1224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3 414,8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0.30179</cdr:x>
      <cdr:y>0.20658</cdr:y>
    </cdr:from>
    <cdr:to>
      <cdr:x>0.3226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930616" y="1201478"/>
          <a:ext cx="202038" cy="3620750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104,0%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0.60728</cdr:x>
      <cdr:y>0.27605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897098" y="1605515"/>
          <a:ext cx="967549" cy="99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0.27661</cdr:x>
      <cdr:y>0.33838</cdr:y>
    </cdr:from>
    <cdr:to>
      <cdr:x>0.46166</cdr:x>
      <cdr:y>0.396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>
          <a:off x="2686061" y="1810865"/>
          <a:ext cx="1796954" cy="308353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flipV="1">
          <a:off x="5418636" y="1977655"/>
          <a:ext cx="1690526" cy="183109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64,0%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0.09412</cdr:x>
      <cdr:y>0</cdr:y>
    </cdr:from>
    <cdr:to>
      <cdr:x>0.48147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5865" y="-1247495"/>
          <a:ext cx="3604463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2023 год – 3 585 967,1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2 295 595,0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год – 2 013 492,5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0.3066</cdr:x>
      <cdr:y>0.23679</cdr:y>
    </cdr:from>
    <cdr:to>
      <cdr:x>0.33354</cdr:x>
      <cdr:y>0.81529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77330" y="1240348"/>
          <a:ext cx="261605" cy="3030300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0.58119</cdr:x>
      <cdr:y>0.3322</cdr:y>
    </cdr:from>
    <cdr:to>
      <cdr:x>0.60509</cdr:x>
      <cdr:y>0.86198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643722" y="1740108"/>
          <a:ext cx="232085" cy="2775095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0.85064</cdr:x>
      <cdr:y>0.36873</cdr:y>
    </cdr:from>
    <cdr:to>
      <cdr:x>0.87966</cdr:x>
      <cdr:y>0.86603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60260" y="1931508"/>
          <a:ext cx="281803" cy="260495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</cdr:x>
      <cdr:y>0.39062</cdr:y>
    </cdr:from>
    <cdr:to>
      <cdr:x>0.36209</cdr:x>
      <cdr:y>0.66555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82149" y="2046135"/>
          <a:ext cx="234026" cy="1440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5290,1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0.6115</cdr:x>
      <cdr:y>0.47883</cdr:y>
    </cdr:from>
    <cdr:to>
      <cdr:x>0.64341</cdr:x>
      <cdr:y>0.72627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38104" y="2508230"/>
          <a:ext cx="309867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3796,8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0.88934</cdr:x>
      <cdr:y>0.49977</cdr:y>
    </cdr:from>
    <cdr:to>
      <cdr:x>0.92147</cdr:x>
      <cdr:y>0.73346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636061" y="2617917"/>
          <a:ext cx="312003" cy="1224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3414,8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15,45 %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15,83 %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7,40 %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0.28985</cdr:x>
      <cdr:y>0.15438</cdr:y>
    </cdr:from>
    <cdr:to>
      <cdr:x>0.3305</cdr:x>
      <cdr:y>0.89416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781124" y="899527"/>
          <a:ext cx="390039" cy="431042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0.11131</cdr:y>
    </cdr:from>
    <cdr:to>
      <cdr:x>0.62573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873" y="648587"/>
          <a:ext cx="468048" cy="458758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0.26095</cdr:y>
    </cdr:from>
    <cdr:to>
      <cdr:x>0.90397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60" y="1520456"/>
          <a:ext cx="492686" cy="385961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0.3401</cdr:x>
      <cdr:y>0.44115</cdr:y>
    </cdr:from>
    <cdr:to>
      <cdr:x>0.37262</cdr:x>
      <cdr:y>0.61885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920216" y="2820811"/>
          <a:ext cx="998074" cy="31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526 877,9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0.62767</cdr:x>
      <cdr:y>0.37859</cdr:y>
    </cdr:from>
    <cdr:to>
      <cdr:x>0.66646</cdr:x>
      <cdr:y>0.62469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17504" y="2631443"/>
          <a:ext cx="138223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563 616,0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0.90692</cdr:x>
      <cdr:y>0.43538</cdr:y>
    </cdr:from>
    <cdr:to>
      <cdr:x>0.93795</cdr:x>
      <cdr:y>0.67153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162823" y="3075935"/>
          <a:ext cx="1375978" cy="29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445 142,8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779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338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716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747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013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108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655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137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5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28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85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10.01.2024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4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1" r:id="rId1"/>
    <p:sldLayoutId id="2147485472" r:id="rId2"/>
    <p:sldLayoutId id="2147485473" r:id="rId3"/>
    <p:sldLayoutId id="2147485474" r:id="rId4"/>
    <p:sldLayoutId id="2147485475" r:id="rId5"/>
    <p:sldLayoutId id="2147485476" r:id="rId6"/>
    <p:sldLayoutId id="2147485477" r:id="rId7"/>
    <p:sldLayoutId id="2147485478" r:id="rId8"/>
    <p:sldLayoutId id="2147485479" r:id="rId9"/>
    <p:sldLayoutId id="2147485480" r:id="rId10"/>
    <p:sldLayoutId id="2147485481" r:id="rId11"/>
    <p:sldLayoutId id="2147485482" r:id="rId12"/>
    <p:sldLayoutId id="2147485483" r:id="rId13"/>
    <p:sldLayoutId id="2147485484" r:id="rId14"/>
    <p:sldLayoutId id="2147485485" r:id="rId15"/>
    <p:sldLayoutId id="2147485486" r:id="rId16"/>
    <p:sldLayoutId id="214748548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8.svg"/><Relationship Id="rId4" Type="http://schemas.openxmlformats.org/officeDocument/2006/relationships/image" Target="../media/image7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43870"/>
            <a:ext cx="990600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mtClean="0">
                <a:cs typeface="Times New Roman" pitchFamily="18" charset="0"/>
              </a:rPr>
              <a:t> БЮДЖЕТ </a:t>
            </a:r>
            <a:r>
              <a:rPr lang="ru-RU" sz="28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800" b="1" dirty="0" smtClean="0">
                <a:cs typeface="Times New Roman" pitchFamily="18" charset="0"/>
              </a:rPr>
              <a:t>2023 </a:t>
            </a:r>
            <a:r>
              <a:rPr lang="ru-RU" sz="2800" b="1" dirty="0">
                <a:cs typeface="Times New Roman" pitchFamily="18" charset="0"/>
              </a:rPr>
              <a:t>ГОД И НА ПЛАНОВЫЙ ПЕРИОД </a:t>
            </a:r>
            <a:r>
              <a:rPr lang="ru-RU" sz="2800" b="1" dirty="0" smtClean="0">
                <a:cs typeface="Times New Roman" pitchFamily="18" charset="0"/>
              </a:rPr>
              <a:t>2024 </a:t>
            </a:r>
            <a:r>
              <a:rPr lang="ru-RU" sz="2800" b="1" dirty="0">
                <a:cs typeface="Times New Roman" pitchFamily="18" charset="0"/>
              </a:rPr>
              <a:t>И </a:t>
            </a:r>
            <a:r>
              <a:rPr lang="ru-RU" sz="2800" b="1" dirty="0" smtClean="0">
                <a:cs typeface="Times New Roman" pitchFamily="18" charset="0"/>
              </a:rPr>
              <a:t>2025 </a:t>
            </a:r>
            <a:r>
              <a:rPr lang="ru-RU" sz="2800" b="1" dirty="0">
                <a:cs typeface="Times New Roman" pitchFamily="18" charset="0"/>
              </a:rPr>
              <a:t>ГОДОВ</a:t>
            </a:r>
            <a:endParaRPr lang="ru-RU" sz="28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Виктория\Downloads\coll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54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            (от старонормандского </a:t>
            </a:r>
            <a:r>
              <a:rPr lang="en-US" dirty="0" smtClean="0"/>
              <a:t>bougette </a:t>
            </a:r>
            <a:r>
              <a:rPr lang="ru-RU" dirty="0" smtClean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0618" y="29478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Constantia" pitchFamily="18" charset="0"/>
              </a:rPr>
              <a:t>Бюджеты </a:t>
            </a:r>
            <a:r>
              <a:rPr lang="ru-RU" altLang="ru-RU">
                <a:latin typeface="Constantia" pitchFamily="18" charset="0"/>
              </a:rPr>
              <a:t>публично- правовых</a:t>
            </a:r>
            <a:r>
              <a:rPr lang="ru-RU" altLang="ru-RU" sz="160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7" name="Picture 2" descr="C:\Users\Public\Pictures\Sample Pictures\флаг р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0" y="3908425"/>
            <a:ext cx="2187575" cy="14287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3" descr="C:\Users\Public\Pictures\Sample Pictures\субъек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96" y="3908425"/>
            <a:ext cx="2651919" cy="14287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062039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852738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403945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134302" y="2015053"/>
            <a:ext cx="9906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40" y="1254642"/>
            <a:ext cx="267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19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/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999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Евпатории на 2023 год и на плановый период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sz="3100" dirty="0"/>
          </a:p>
        </p:txBody>
      </p:sp>
      <p:sp>
        <p:nvSpPr>
          <p:cNvPr id="2" name="Табличка 1"/>
          <p:cNvSpPr/>
          <p:nvPr/>
        </p:nvSpPr>
        <p:spPr>
          <a:xfrm>
            <a:off x="328834" y="1362463"/>
            <a:ext cx="9336161" cy="740848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31EB80-91CC-4ABC-BAB9-0B9D931835D4}"/>
              </a:ext>
            </a:extLst>
          </p:cNvPr>
          <p:cNvSpPr txBox="1"/>
          <p:nvPr/>
        </p:nvSpPr>
        <p:spPr>
          <a:xfrm>
            <a:off x="510126" y="1378944"/>
            <a:ext cx="887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/>
              <a:t>повышение уровня ответственности главных администраторов доходов бюджета округа за качественное прогнозирование доходов бюджета городского округа и выполнение в полном объеме утвержденных годовых плановых показателей по доходам бюджета городского округа</a:t>
            </a:r>
            <a:endParaRPr lang="ru-RU" sz="1600" b="1" i="1" dirty="0">
              <a:cs typeface="Times New Roman" panose="02020603050405020304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328833" y="2195085"/>
            <a:ext cx="9336161" cy="1128888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10126" y="2195085"/>
            <a:ext cx="897384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/>
              <a:t>проведение ежегодной оценки эффективности налоговых расходов согласно правовым актам администрации города Евпатории, разработанным в соответствии с общими требованиями, установленными федеральным законодательством, с целью формирования предложений по сокращению или отмене неэффективных налоговых льгот и преференций, пересмотру условий их предоставления</a:t>
            </a:r>
            <a:endParaRPr lang="ru-RU" sz="1600" dirty="0"/>
          </a:p>
        </p:txBody>
      </p:sp>
      <p:sp>
        <p:nvSpPr>
          <p:cNvPr id="5" name="Табличка 4"/>
          <p:cNvSpPr/>
          <p:nvPr/>
        </p:nvSpPr>
        <p:spPr>
          <a:xfrm>
            <a:off x="328834" y="3413050"/>
            <a:ext cx="9336160" cy="1014655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659219" y="3463842"/>
            <a:ext cx="882474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/>
              <a:t>расширение налогооблагаемой базы по имущественным налогам, в том числе за счет выявления правообладателей ранее учтенных объектов недвижимости в рамках реализации статьи 69.1 Федерального закона от 13 июля 2015 года № 218-ФЗ «О государственной регистрации недвижимости»</a:t>
            </a:r>
            <a:endParaRPr lang="ru-RU" sz="1600" dirty="0"/>
          </a:p>
        </p:txBody>
      </p:sp>
      <p:sp>
        <p:nvSpPr>
          <p:cNvPr id="7" name="Табличка 6"/>
          <p:cNvSpPr/>
          <p:nvPr/>
        </p:nvSpPr>
        <p:spPr>
          <a:xfrm>
            <a:off x="328833" y="4508205"/>
            <a:ext cx="9336161" cy="732159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10127" y="4622933"/>
            <a:ext cx="903056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 smtClean="0"/>
              <a:t>проведение работы по наполнению государственного реестра недвижимости сведениями о правообладателях  земельных участков и объектов недвижимости </a:t>
            </a:r>
            <a:endParaRPr lang="ru-RU" sz="1600" dirty="0"/>
          </a:p>
        </p:txBody>
      </p:sp>
      <p:sp>
        <p:nvSpPr>
          <p:cNvPr id="8" name="Табличка 7"/>
          <p:cNvSpPr/>
          <p:nvPr/>
        </p:nvSpPr>
        <p:spPr>
          <a:xfrm>
            <a:off x="328833" y="5332227"/>
            <a:ext cx="9336161" cy="611374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759839" y="5332227"/>
            <a:ext cx="847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r>
              <a:rPr lang="ru-RU" sz="1600" b="1" i="1" dirty="0"/>
              <a:t>с 1 января </a:t>
            </a:r>
            <a:r>
              <a:rPr lang="ru-RU" sz="1600" b="1" i="1" dirty="0" smtClean="0"/>
              <a:t>2023 года вводится новый механизм расчетов с бюджетом в виде «единого налогового платежа», предполагающего уплату налогов одним платежным поручением  </a:t>
            </a:r>
            <a:endParaRPr lang="ru-RU" sz="1600" dirty="0"/>
          </a:p>
        </p:txBody>
      </p:sp>
      <p:sp>
        <p:nvSpPr>
          <p:cNvPr id="9" name="Табличка 8"/>
          <p:cNvSpPr/>
          <p:nvPr/>
        </p:nvSpPr>
        <p:spPr>
          <a:xfrm>
            <a:off x="328834" y="6028661"/>
            <a:ext cx="9420446" cy="542260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10126" y="5960113"/>
            <a:ext cx="903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/>
              <a:t> </a:t>
            </a:r>
            <a:r>
              <a:rPr lang="ru-RU" sz="1600" b="1" i="1" dirty="0"/>
              <a:t>расчет земельного налога за налоговый период 2023 года будет производиться исходя из кадастровой стоимости по состоянию на 1 января 2022 </a:t>
            </a:r>
            <a:r>
              <a:rPr lang="ru-RU" sz="1600" b="1" i="1" dirty="0" smtClean="0"/>
              <a:t>года 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3694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чка 9"/>
          <p:cNvSpPr/>
          <p:nvPr/>
        </p:nvSpPr>
        <p:spPr>
          <a:xfrm>
            <a:off x="287079" y="191385"/>
            <a:ext cx="9409814" cy="1998922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абличка 10"/>
          <p:cNvSpPr/>
          <p:nvPr/>
        </p:nvSpPr>
        <p:spPr>
          <a:xfrm>
            <a:off x="287079" y="2240613"/>
            <a:ext cx="9395646" cy="1118255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287079" y="3434316"/>
            <a:ext cx="9395646" cy="1180214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287079" y="4688958"/>
            <a:ext cx="9395646" cy="1073887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287079" y="5816008"/>
            <a:ext cx="9388560" cy="967564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407600" y="214187"/>
            <a:ext cx="9140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/>
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территориальными органами федеральных органов государственной власти, направленной на повышение уровня собираемости налоговых и неналоговых доходов бюджета муниципального образования городской округ Евпатория Республики Крым, расширение налоговой базы путем ее легализации, </a:t>
            </a:r>
            <a:r>
              <a:rPr lang="ru-RU" sz="1600" b="1" i="1" dirty="0" smtClean="0"/>
              <a:t>в том числе за счет легализации наемных работников с целью недопущения выплаты «теневой» заработной платы и снижения количества налоговых агентов, выплачивающих заработную плату  ниже минимального размера оплаты труда, укрепление налоговой дисциплины налогоплательщиков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407600" y="2240614"/>
            <a:ext cx="914043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600" b="1" i="1" dirty="0" smtClean="0"/>
              <a:t>реализация мер по постановке на учет обособленных подразделений или филиалов организаций, зарегистрированных в других субъектах Российской Федерации, в том числе обособленных подразделений, осуществляющих реализацию мероприятий по  социально-экономическому развитию Республики Крым, с целью увеличения поступлений налога на доходы физических лиц в бюджет городского округа </a:t>
            </a:r>
            <a:endParaRPr lang="ru-RU" sz="16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414957" y="3451617"/>
            <a:ext cx="9133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/>
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</a:t>
            </a:r>
            <a:endParaRPr lang="ru-RU" sz="1600" dirty="0"/>
          </a:p>
          <a:p>
            <a:pPr lvl="0" algn="ctr">
              <a:lnSpc>
                <a:spcPts val="1600"/>
              </a:lnSpc>
            </a:pPr>
            <a:endParaRPr lang="ru-RU" sz="16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407600" y="4775056"/>
            <a:ext cx="914043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/>
              <a:t>повышение контроля за полным и своевременным поступлением доходов в бюджет и принятие мер по своевременному взысканию дебиторской задолженности по платежам в бюджет городского округа, в том числе по арендным платежам за пользование муниципальным имуществом (земельными участками)</a:t>
            </a:r>
            <a:endParaRPr lang="ru-RU" sz="1600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10363" y="5893311"/>
            <a:ext cx="899966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совершенствование методов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</a:t>
            </a:r>
            <a:endParaRPr lang="ru-RU" sz="1600" b="1" i="1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860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999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Евпатории на 2023 год и на плановый период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sz="3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48396" y="4931082"/>
            <a:ext cx="86871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ru-RU" sz="1600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6" name="Табличка 5"/>
          <p:cNvSpPr/>
          <p:nvPr/>
        </p:nvSpPr>
        <p:spPr>
          <a:xfrm>
            <a:off x="118873" y="1458776"/>
            <a:ext cx="9673208" cy="5284382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423010" y="1618265"/>
            <a:ext cx="9116688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/>
              <a:t>сохранение </a:t>
            </a:r>
            <a:r>
              <a:rPr lang="ru-RU" sz="1600" b="1" i="1" dirty="0"/>
              <a:t>и развитие доходного потенциала </a:t>
            </a:r>
            <a:r>
              <a:rPr lang="ru-RU" sz="1600" b="1" i="1" dirty="0" smtClean="0"/>
              <a:t>города, путем:</a:t>
            </a:r>
          </a:p>
          <a:p>
            <a:pPr lvl="0" algn="ctr"/>
            <a:r>
              <a:rPr lang="ru-RU" sz="1600" b="1" i="1" dirty="0"/>
              <a:t>-</a:t>
            </a:r>
            <a:r>
              <a:rPr lang="ru-RU" sz="1600" b="1" i="1" dirty="0" smtClean="0"/>
              <a:t> </a:t>
            </a:r>
            <a:r>
              <a:rPr lang="ru-RU" sz="1600" b="1" i="1" dirty="0"/>
              <a:t>рационального (эффективного) управления муниципальным имуществом;</a:t>
            </a:r>
          </a:p>
          <a:p>
            <a:pPr lvl="0" algn="ctr"/>
            <a:r>
              <a:rPr lang="ru-RU" sz="1600" b="1" i="1" dirty="0" smtClean="0"/>
              <a:t>- усиления </a:t>
            </a:r>
            <a:r>
              <a:rPr lang="ru-RU" sz="1600" b="1" i="1" dirty="0"/>
              <a:t>проводимой претензионно-исковой работы, в том числе своевременной подготовки документов в судебные органы, по взысканию задолженности по арендным платежам за пользование муниципальным имуществом (земельными участками) в бюджет городского округа;</a:t>
            </a:r>
          </a:p>
          <a:p>
            <a:pPr lvl="0" algn="ctr"/>
            <a:r>
              <a:rPr lang="ru-RU" sz="1600" b="1" i="1" dirty="0" smtClean="0"/>
              <a:t>- вовлечения </a:t>
            </a:r>
            <a:r>
              <a:rPr lang="ru-RU" sz="1600" b="1" i="1" dirty="0"/>
              <a:t>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</a:r>
          </a:p>
          <a:p>
            <a:pPr lvl="0" algn="ctr"/>
            <a:r>
              <a:rPr lang="ru-RU" sz="1600" b="1" i="1" dirty="0" smtClean="0"/>
              <a:t>- совершенствования </a:t>
            </a:r>
            <a:r>
              <a:rPr lang="ru-RU" sz="1600" b="1" i="1" dirty="0"/>
              <a:t>процесса формирования перечня (реестра) недвижимого имущества (в том числе земельных участков), для которого налоговой базой выступает кадастровая стоимость;</a:t>
            </a:r>
          </a:p>
          <a:p>
            <a:pPr lvl="0" algn="ctr"/>
            <a:r>
              <a:rPr lang="ru-RU" sz="1600" b="1" i="1" dirty="0"/>
              <a:t>проведения мероприятий по изъятию, продаже или сдаче в аренду в установленном порядке излишнего, неиспользуемого или используемого не по назначению муниципального имущества муниципального образования городской округ Евпатория Республики Крым, а также по постановке на учет неучтенных объектов муниципальной собственности, выявленных после проведения инвентаризации;</a:t>
            </a:r>
          </a:p>
          <a:p>
            <a:pPr lvl="0" algn="ctr"/>
            <a:r>
              <a:rPr lang="ru-RU" sz="1600" b="1" i="1" dirty="0" smtClean="0"/>
              <a:t>-проведение </a:t>
            </a:r>
            <a:r>
              <a:rPr lang="ru-RU" sz="1600" b="1" i="1" dirty="0"/>
              <a:t>в 2023 и 2024 годах мероприятий по реформированию муниципальных унитарных предприятий в соответствии с положениями Федерального закона от 27.12.2019 № 485-ФЗ «О внесении изменений в Федеральный закон «О государственных и муниципальных унитарных предприятиях» и Федерального закона «О защите конкуренции» (сохранение, ликвидация, реорганизация).</a:t>
            </a:r>
          </a:p>
          <a:p>
            <a:pPr algn="ctr">
              <a:lnSpc>
                <a:spcPts val="1600"/>
              </a:lnSpc>
            </a:pPr>
            <a:endParaRPr lang="ru-RU" sz="1600" i="1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55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48396" y="4931082"/>
            <a:ext cx="86871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ru-RU" sz="1600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33414" y="3859304"/>
            <a:ext cx="867215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ru-RU" sz="1600" b="1" i="1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4" name="Табличка 3"/>
          <p:cNvSpPr/>
          <p:nvPr/>
        </p:nvSpPr>
        <p:spPr>
          <a:xfrm>
            <a:off x="178066" y="265814"/>
            <a:ext cx="9427063" cy="3923414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318977" y="395170"/>
            <a:ext cx="9189318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cs typeface="Times New Roman" panose="02020603050405020304" pitchFamily="18" charset="0"/>
              </a:rPr>
              <a:t>повышение эффективности расходов бюджета, сдерживание их </a:t>
            </a:r>
            <a:r>
              <a:rPr lang="ru-RU" sz="1600" b="1" i="1" dirty="0" smtClean="0">
                <a:cs typeface="Times New Roman" panose="02020603050405020304" pitchFamily="18" charset="0"/>
              </a:rPr>
              <a:t>роста </a:t>
            </a:r>
            <a:r>
              <a:rPr lang="ru-RU" sz="1600" b="1" i="1" dirty="0"/>
              <a:t>путем:</a:t>
            </a:r>
            <a:r>
              <a:rPr lang="ru-RU" sz="1600" b="1" i="1" dirty="0" smtClean="0"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600" b="1" i="1" dirty="0" smtClean="0"/>
              <a:t>- </a:t>
            </a:r>
            <a:r>
              <a:rPr lang="ru-RU" sz="1600" b="1" i="1" dirty="0" err="1" smtClean="0"/>
              <a:t>неустановления</a:t>
            </a:r>
            <a:r>
              <a:rPr lang="ru-RU" sz="1600" b="1" i="1" dirty="0" smtClean="0"/>
              <a:t> </a:t>
            </a:r>
            <a:r>
              <a:rPr lang="ru-RU" sz="1600" b="1" i="1" dirty="0"/>
              <a:t>расходных обязательств, не связанных с решением вопросов, отнесенных </a:t>
            </a:r>
            <a:r>
              <a:rPr lang="ru-RU" sz="1600" b="1" i="1" dirty="0" smtClean="0"/>
              <a:t>Конституцией </a:t>
            </a:r>
            <a:r>
              <a:rPr lang="ru-RU" sz="1600" b="1" i="1" dirty="0"/>
              <a:t>Российской Федерации и федеральными законами к полномочиям органов местного самоуправления;</a:t>
            </a:r>
          </a:p>
          <a:p>
            <a:pPr lvl="0" algn="ctr"/>
            <a:r>
              <a:rPr lang="ru-RU" sz="1600" b="1" i="1" dirty="0" smtClean="0"/>
              <a:t>- взвешенного </a:t>
            </a:r>
            <a:r>
              <a:rPr lang="ru-RU" sz="1600" b="1" i="1" dirty="0"/>
              <a:t>подхода к увеличению действующих и принятию новых расходных обязательств; </a:t>
            </a:r>
          </a:p>
          <a:p>
            <a:pPr lvl="0" algn="ctr"/>
            <a:r>
              <a:rPr lang="ru-RU" sz="1600" b="1" i="1" dirty="0"/>
              <a:t>недопущения принятия новых расходных обязательств, не обеспеченных источниками финансирования;</a:t>
            </a:r>
          </a:p>
          <a:p>
            <a:pPr lvl="0" algn="ctr"/>
            <a:r>
              <a:rPr lang="ru-RU" sz="1600" b="1" i="1" dirty="0" smtClean="0"/>
              <a:t>- использования </a:t>
            </a:r>
            <a:r>
              <a:rPr lang="ru-RU" sz="1600" b="1" i="1" dirty="0"/>
              <a:t>бюджетных средств по принципу экономности и результативности, сокращения неэффективных расходов, оптимизации расходов на содержание и обеспечение деятельности муниципальных учреждений при сохранении доступности и качества оказываемых муниципальных услуг;</a:t>
            </a:r>
          </a:p>
          <a:p>
            <a:pPr lvl="0" algn="ctr"/>
            <a:r>
              <a:rPr lang="ru-RU" sz="1600" b="1" i="1" dirty="0" smtClean="0"/>
              <a:t>-организации </a:t>
            </a:r>
            <a:r>
              <a:rPr lang="ru-RU" sz="1600" b="1" i="1" dirty="0"/>
              <a:t>и осуществления финансового менеджмента и внутреннего финансового аудита;</a:t>
            </a:r>
          </a:p>
          <a:p>
            <a:pPr lvl="0" algn="ctr"/>
            <a:r>
              <a:rPr lang="ru-RU" sz="1600" b="1" i="1" dirty="0"/>
              <a:t>привлечения муниципальными учреждениями внебюджетных ресурсов, средств от приносящей доход деятельности и их направления в том числе на повышение оплаты труда «указных» категорий работников бюджетной сферы.</a:t>
            </a:r>
          </a:p>
          <a:p>
            <a:pPr lvl="0" algn="ctr"/>
            <a:endParaRPr lang="ru-RU" sz="1600" i="1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6" name="Табличка 5"/>
          <p:cNvSpPr/>
          <p:nvPr/>
        </p:nvSpPr>
        <p:spPr>
          <a:xfrm>
            <a:off x="200106" y="4266313"/>
            <a:ext cx="9427059" cy="468860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</a:t>
            </a:r>
            <a:r>
              <a:rPr 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–финансовой дисциплины всеми главными распорядителями и получателями бюджетных средств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178069" y="4820926"/>
            <a:ext cx="9500016" cy="691128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33413" y="4915139"/>
            <a:ext cx="867215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реализация </a:t>
            </a:r>
            <a:r>
              <a:rPr lang="ru-RU" sz="1600" b="1" i="1" dirty="0"/>
              <a:t>мероприятий, направленных на развитие на территории городского округа практик инициативного бюджетирования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178066" y="5555124"/>
            <a:ext cx="9500019" cy="558597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63409" y="5559144"/>
            <a:ext cx="867215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обеспечение </a:t>
            </a:r>
            <a:r>
              <a:rPr lang="ru-RU" sz="1600" b="1" i="1" dirty="0"/>
              <a:t>открытости и прозрачности бюджетного процесса, доступности информации о муниципальных финансах городского </a:t>
            </a:r>
            <a:r>
              <a:rPr lang="ru-RU" sz="1600" b="1" i="1" dirty="0" smtClean="0"/>
              <a:t>округа </a:t>
            </a:r>
            <a:endParaRPr lang="ru-RU" sz="1600" b="1" i="1" dirty="0"/>
          </a:p>
        </p:txBody>
      </p:sp>
      <p:sp>
        <p:nvSpPr>
          <p:cNvPr id="9" name="Табличка 8"/>
          <p:cNvSpPr/>
          <p:nvPr/>
        </p:nvSpPr>
        <p:spPr>
          <a:xfrm>
            <a:off x="178069" y="6161556"/>
            <a:ext cx="9500019" cy="542261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33414" y="6201115"/>
            <a:ext cx="867215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сохранение </a:t>
            </a:r>
            <a:r>
              <a:rPr lang="ru-RU" sz="1600" b="1" i="1" dirty="0"/>
              <a:t>социальной направленности бюджета, направление расходов бюджета в приоритетном порядке на обеспечение и развитие социально-культурной </a:t>
            </a:r>
            <a:r>
              <a:rPr lang="ru-RU" sz="1600" b="1" i="1" dirty="0" smtClean="0"/>
              <a:t>сферы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2065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/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чка 13"/>
          <p:cNvSpPr/>
          <p:nvPr/>
        </p:nvSpPr>
        <p:spPr>
          <a:xfrm>
            <a:off x="85060" y="212651"/>
            <a:ext cx="9674493" cy="2998382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377000" y="397685"/>
            <a:ext cx="9116688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500" b="1" i="1" dirty="0" smtClean="0"/>
              <a:t>обеспечение </a:t>
            </a:r>
            <a:r>
              <a:rPr lang="ru-RU" sz="1500" b="1" i="1" dirty="0"/>
              <a:t>сбалансированности доходных источников и расходных обязательств местного бюджета. </a:t>
            </a:r>
          </a:p>
          <a:p>
            <a:pPr algn="ctr"/>
            <a:r>
              <a:rPr lang="ru-RU" sz="1500" b="1" i="1" dirty="0"/>
              <a:t>Принятие решений по увеличению бюджетных ассигнований на исполнение действующих и (или) установлению новых расходных обязательств осуществляется в пределах имеющихся для их реализации финансовых ресурсов. Любое предлагаемое новое решение анализируется с точки зрения его финансового обеспечения исходя из возможностей местного бюджета и вклада в развитие города. </a:t>
            </a:r>
          </a:p>
          <a:p>
            <a:pPr algn="ctr"/>
            <a:r>
              <a:rPr lang="ru-RU" sz="1500" b="1" i="1" dirty="0"/>
              <a:t>Для обеспечения сбалансированности местного бюджета одним из основных направлений реализации бюджетной политики является принятие мер по повышению эффективности бюджетных расходов, привлечению целевых средств из бюджета Республики Крым и изысканию дополнительных внутренних ресурсов, оперативному перераспределению имеющихся ресурсов – проведению корректировки местного бюджета и направлению бюджетных ассигнований на приоритетные и требующие немедленного исполнения расходы местного бюджета.</a:t>
            </a:r>
          </a:p>
          <a:p>
            <a:pPr lvl="0" algn="ctr"/>
            <a:endParaRPr lang="ru-RU" sz="1500" b="1" i="1" dirty="0"/>
          </a:p>
          <a:p>
            <a:pPr algn="ctr">
              <a:lnSpc>
                <a:spcPts val="1600"/>
              </a:lnSpc>
            </a:pPr>
            <a:endParaRPr lang="ru-RU" sz="1600" i="1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16" name="Табличка 15"/>
          <p:cNvSpPr/>
          <p:nvPr/>
        </p:nvSpPr>
        <p:spPr>
          <a:xfrm>
            <a:off x="214612" y="5847907"/>
            <a:ext cx="9485850" cy="914400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54265" y="5893633"/>
            <a:ext cx="911668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500" b="1" i="1" dirty="0"/>
          </a:p>
          <a:p>
            <a:pPr lvl="0" algn="ctr"/>
            <a:endParaRPr lang="ru-RU" sz="1500" b="1" i="1" dirty="0"/>
          </a:p>
          <a:p>
            <a:pPr algn="ctr">
              <a:lnSpc>
                <a:spcPts val="1600"/>
              </a:lnSpc>
            </a:pPr>
            <a:endParaRPr lang="ru-RU" sz="1600" i="1" dirty="0"/>
          </a:p>
          <a:p>
            <a:pPr lvl="0" algn="ctr">
              <a:lnSpc>
                <a:spcPts val="1600"/>
              </a:lnSpc>
            </a:pP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99271" y="5951164"/>
            <a:ext cx="86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сохранение </a:t>
            </a:r>
            <a:r>
              <a:rPr lang="ru-RU" sz="1600" b="1" i="1" dirty="0"/>
              <a:t>на достигнутом уровне </a:t>
            </a:r>
            <a:r>
              <a:rPr lang="ru-RU" sz="1600" b="1" i="1" dirty="0" smtClean="0"/>
              <a:t>целевых показателей </a:t>
            </a:r>
            <a:r>
              <a:rPr lang="ru-RU" sz="1600" b="1" i="1" dirty="0"/>
              <a:t>средней заработной платы отдельных категорий работников бюджетной сферы, определенных «майскими» указами Президента Российской Федерации</a:t>
            </a: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20" name="Табличка 19"/>
          <p:cNvSpPr/>
          <p:nvPr/>
        </p:nvSpPr>
        <p:spPr>
          <a:xfrm>
            <a:off x="244194" y="4827182"/>
            <a:ext cx="9426759" cy="914400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99271" y="4837238"/>
            <a:ext cx="867215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участие </a:t>
            </a:r>
            <a:r>
              <a:rPr lang="ru-RU" sz="1600" b="1" i="1" dirty="0"/>
              <a:t>в реализации региональных проектов Республики Крым, в государственных программах Российской Федерации, Республики Крым, федеральных целевых программах для привлечения средств вышестоящих бюджетов на решение вопросов местного значения в целях сокращения нагрузки на бюджет города</a:t>
            </a: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22" name="Табличка 21"/>
          <p:cNvSpPr/>
          <p:nvPr/>
        </p:nvSpPr>
        <p:spPr>
          <a:xfrm>
            <a:off x="214612" y="4093536"/>
            <a:ext cx="9456341" cy="616688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599269" y="4158459"/>
            <a:ext cx="867215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определение </a:t>
            </a:r>
            <a:r>
              <a:rPr lang="ru-RU" sz="1600" b="1" i="1" dirty="0"/>
              <a:t>приоритетных направлений расходов местного бюджета,  безусловное исполнение принятых расходных </a:t>
            </a:r>
            <a:r>
              <a:rPr lang="ru-RU" sz="1600" b="1" i="1" dirty="0" smtClean="0"/>
              <a:t>обязательств </a:t>
            </a:r>
            <a:endParaRPr lang="ru-RU" sz="1600" b="1" i="1" dirty="0"/>
          </a:p>
        </p:txBody>
      </p:sp>
      <p:sp>
        <p:nvSpPr>
          <p:cNvPr id="24" name="Табличка 23"/>
          <p:cNvSpPr/>
          <p:nvPr/>
        </p:nvSpPr>
        <p:spPr>
          <a:xfrm>
            <a:off x="214612" y="3287603"/>
            <a:ext cx="9456341" cy="765545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639483" y="3292539"/>
            <a:ext cx="867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i="1" dirty="0" smtClean="0"/>
              <a:t>формирование </a:t>
            </a:r>
            <a:r>
              <a:rPr lang="ru-RU" sz="1600" b="1" i="1" dirty="0"/>
              <a:t>расходов местного бюджета с учетом использования </a:t>
            </a:r>
            <a:r>
              <a:rPr lang="ru-RU" sz="1600" b="1" i="1" dirty="0" err="1"/>
              <a:t>программно</a:t>
            </a:r>
            <a:r>
              <a:rPr lang="ru-RU" sz="1600" b="1" i="1" dirty="0"/>
              <a:t>–целевых методов бюджетного планирования для повышения результативности и эффективности бюджетных </a:t>
            </a:r>
            <a:r>
              <a:rPr lang="ru-RU" sz="1600" b="1" i="1" dirty="0" smtClean="0"/>
              <a:t>расходов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966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2023 год и на плановый  период 2024 и 2025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39925"/>
              </p:ext>
            </p:extLst>
          </p:nvPr>
        </p:nvGraphicFramePr>
        <p:xfrm>
          <a:off x="141620" y="990602"/>
          <a:ext cx="9700510" cy="5783533"/>
        </p:xfrm>
        <a:graphic>
          <a:graphicData uri="http://schemas.openxmlformats.org/drawingml/2006/table">
            <a:tbl>
              <a:tblPr/>
              <a:tblGrid>
                <a:gridCol w="3937665"/>
                <a:gridCol w="914400"/>
                <a:gridCol w="850604"/>
                <a:gridCol w="829340"/>
                <a:gridCol w="818707"/>
                <a:gridCol w="786809"/>
                <a:gridCol w="765544"/>
                <a:gridCol w="797441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населения, единиц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8 534,41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8 619,76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8 707,66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8 705,96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8 884,43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8 793,02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9 064,79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5 130,6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5 561,6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6 028,4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6 284,6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7 083,4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6 724,5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7 621,7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6 444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38 995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41 453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42 154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44 355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45 527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8 476,5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9 036,0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9 069,9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9 641,6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9 804,6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10 316,7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10 589,0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19 660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19 690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19 770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19 775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ПРОЕКТА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 err="1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4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28039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</a:t>
                      </a:r>
                      <a:r>
                        <a:rPr lang="ru-RU" sz="1800" dirty="0" err="1" smtClean="0"/>
                        <a:t>тыс.руб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5 029 682,7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3 796 801,9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3 414 789,5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1 443 715,6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1 501 206,9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401 297,0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3 585 967,1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2 295 595,0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2 013 492,5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5 290 115,3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3 796 801,9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3 414 789,5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- 260 432,6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25" y="43570"/>
            <a:ext cx="9664995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3" y="2351894"/>
            <a:ext cx="7198241" cy="45061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2023-2025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434326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6698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2023-2025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82717"/>
              </p:ext>
            </p:extLst>
          </p:nvPr>
        </p:nvGraphicFramePr>
        <p:xfrm>
          <a:off x="154966" y="893135"/>
          <a:ext cx="9595066" cy="582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2023-2025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00963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2023-2025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31490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государственной 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2023-2025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84157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95300" y="454025"/>
            <a:ext cx="8915400" cy="597693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Федерации: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дотации – межбюджетные трансферты, предоставляемые на безвозмездной и безвозвратной основе;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субвенции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субсидии –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smtClean="0"/>
          </a:p>
        </p:txBody>
      </p:sp>
    </p:spTree>
    <p:extLst>
      <p:ext uri="{BB962C8B-B14F-4D97-AF65-F5344CB8AC3E}">
        <p14:creationId xmlns:p14="http://schemas.microsoft.com/office/powerpoint/2010/main" val="3788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</a:t>
            </a:r>
            <a:r>
              <a:rPr lang="ru-RU" altLang="ru-RU" sz="24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2023-2025 годы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43883"/>
              </p:ext>
            </p:extLst>
          </p:nvPr>
        </p:nvGraphicFramePr>
        <p:xfrm>
          <a:off x="194472" y="1392865"/>
          <a:ext cx="8449798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90167" y="1315115"/>
            <a:ext cx="3417056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endParaRPr lang="ru-RU" sz="1050" dirty="0"/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налогообложения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2023 - 2025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21.12.2020 № 129-ЗРК/2020 «О патентной системе налогообложения на территории Республики Крым», с изменениями и дополнениями;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ставки налога 6,0 %,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346.50 Налогового кодекса Российской Федерации.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2023-2025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277308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70347" y="1399768"/>
            <a:ext cx="2530549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Крым» 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0"/>
            <a:ext cx="9517057" cy="829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2023-2025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834381"/>
              </p:ext>
            </p:extLst>
          </p:nvPr>
        </p:nvGraphicFramePr>
        <p:xfrm>
          <a:off x="194472" y="786810"/>
          <a:ext cx="9517057" cy="46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7442" y="5486401"/>
            <a:ext cx="88037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Расчет земельного налога осуществляется исходя из кадастровой стоимости. </a:t>
            </a:r>
          </a:p>
          <a:p>
            <a:pPr algn="ctr"/>
            <a:r>
              <a:rPr lang="ru-RU" sz="1400" b="1" dirty="0" smtClean="0"/>
              <a:t>Размер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2023-2025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за выдачу разрешения на установку рекламной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конструкции);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делам, рассматриваемым в судах общей юрисдикции, мировыми судьями, и за 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05806238"/>
              </p:ext>
            </p:extLst>
          </p:nvPr>
        </p:nvGraphicFramePr>
        <p:xfrm>
          <a:off x="396000" y="765544"/>
          <a:ext cx="6791609" cy="566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29470" y="1592268"/>
            <a:ext cx="88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14 085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9291" y="1396470"/>
            <a:ext cx="89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14 115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зачисляемые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2023-2025 годы 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руб.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0694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54082747"/>
              </p:ext>
            </p:extLst>
          </p:nvPr>
        </p:nvGraphicFramePr>
        <p:xfrm>
          <a:off x="159489" y="1786270"/>
          <a:ext cx="7708604" cy="462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2023-2025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5284769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71303284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2023-2025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8844377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2023 год и на плановый период 2024-2025 годов (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81959"/>
              </p:ext>
            </p:extLst>
          </p:nvPr>
        </p:nvGraphicFramePr>
        <p:xfrm>
          <a:off x="272480" y="1247495"/>
          <a:ext cx="930544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2023 год и плановый период 2024-2025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2023-2025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4982867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1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Евпатория Республики Крым на 2023-2025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82285259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2 694,7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2 680,3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2 355,6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185,9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259,3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252,1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2 409,5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857,2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807,1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246027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2023-2025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1246772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2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19469" y="2054132"/>
            <a:ext cx="4094362" cy="304698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fontScale="925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fontScale="925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РКСПУБЛИКИ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4926871</TotalTime>
  <Words>3181</Words>
  <Application>Microsoft Office PowerPoint</Application>
  <PresentationFormat>Лист A4 (210x297 мм)</PresentationFormat>
  <Paragraphs>482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Основные понятия и определения</vt:lpstr>
      <vt:lpstr>Презентация PowerPoint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РКСПУБЛИКИ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 города Евпатории на 2023 год и на плановый период  2024 и 2025 годов </vt:lpstr>
      <vt:lpstr>Презентация PowerPoint</vt:lpstr>
      <vt:lpstr>  Основные направления бюджетной политики  города Евпатории на 2023 год и на плановый период  2024 и 2025 годов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2023 год и на плановый  период 2024 и 2025 годов</vt:lpstr>
      <vt:lpstr>Презентация PowerPoint</vt:lpstr>
      <vt:lpstr>Основные параметры бюджета городского округа Евпатория на 2023 год и на плановый период 2024 и 2025 годов (тыс.руб.)</vt:lpstr>
      <vt:lpstr>Презентация PowerPoint</vt:lpstr>
      <vt:lpstr>Доходы бюджета муниципального образования городской округ Евпатория Республики Крым на 2023-2025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2023-2025 годы (тыс. руб.)</vt:lpstr>
      <vt:lpstr>Динамика поступления доходов от уплаты  акцизов на  нефтепродукты в бюджет городского округа Евпатория 2023-2025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2023-2025 годы (тыс. руб.)</vt:lpstr>
      <vt:lpstr>Единый сельскохозяйственный налог, зачисляемый  в бюджет городского округа Евпатория, на 2023-2025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2023-2025 годы (тыс. руб.)</vt:lpstr>
      <vt:lpstr>Налог на имущество физических лиц, зачисляемый в бюджет городского округа Евпатория, на  2023-2025 годы (тыс. руб.)</vt:lpstr>
      <vt:lpstr>Земельный налог, зачисляемый в бюджет городского округа Евпатория,  на 2023-2025 годы (тыс. руб.)</vt:lpstr>
      <vt:lpstr>Государственная пошлина, зачисляемая в бюджет городского округа Евпатория, на  2023-2025 годы (тыс. руб.)</vt:lpstr>
      <vt:lpstr>Доходы от использования муниципального имущества, зачисляемые в бюджет городского округа Евпатория  Республики Крым,  на 2023-2025 годы (тыс. руб.)</vt:lpstr>
      <vt:lpstr>Доходы от платы за негативное воздействие на окружающую среду, зачисляемые в бюджет городского округа Евпатория,  на 2023-2025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2023-2025 годы (тыс. руб.)</vt:lpstr>
      <vt:lpstr>Безвозмездные поступления на 2023 год и на плановый период 2024-2025 годов (тыс.руб)</vt:lpstr>
      <vt:lpstr>Презентация PowerPoint</vt:lpstr>
      <vt:lpstr>Расходы бюджета муниципального образования городской округ Евпатория Республики Крым  на 2023-2025 годы, млн. руб.</vt:lpstr>
      <vt:lpstr>         Структура расходов бюджета муниципального образования городской округ Евпатория Республики Крым на 2023-2025 годы</vt:lpstr>
      <vt:lpstr>Применение программно-целевого метода  на 2023-2025 годы (17 муниципальных программ)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Cab4</cp:lastModifiedBy>
  <cp:revision>2319</cp:revision>
  <cp:lastPrinted>2024-01-10T12:18:06Z</cp:lastPrinted>
  <dcterms:created xsi:type="dcterms:W3CDTF">2001-12-12T04:33:03Z</dcterms:created>
  <dcterms:modified xsi:type="dcterms:W3CDTF">2024-01-11T08:00:01Z</dcterms:modified>
</cp:coreProperties>
</file>